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63" r:id="rId5"/>
    <p:sldId id="258" r:id="rId6"/>
    <p:sldId id="269" r:id="rId7"/>
    <p:sldId id="290" r:id="rId8"/>
    <p:sldId id="259" r:id="rId9"/>
    <p:sldId id="295" r:id="rId10"/>
    <p:sldId id="271" r:id="rId11"/>
    <p:sldId id="266" r:id="rId12"/>
    <p:sldId id="292" r:id="rId13"/>
    <p:sldId id="320" r:id="rId14"/>
    <p:sldId id="264" r:id="rId15"/>
    <p:sldId id="282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283" r:id="rId33"/>
    <p:sldId id="279" r:id="rId34"/>
    <p:sldId id="280" r:id="rId35"/>
    <p:sldId id="281" r:id="rId36"/>
    <p:sldId id="305" r:id="rId37"/>
    <p:sldId id="28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4640786" y="2233183"/>
            <a:ext cx="2379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Hold out </a:t>
            </a:r>
          </a:p>
          <a:p>
            <a:pPr algn="ctr"/>
            <a:r>
              <a:rPr lang="ko-KR" altLang="en-US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발표자료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051596" y="5525075"/>
            <a:ext cx="2045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20152044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박희성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976095" y="1547931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2020 3D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그래픽스 프로그래밍 팀 프로젝트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8D86444-ACFF-42AE-8CC9-195903919449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2.3 Play Scene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7FDBB5-0501-4400-9B04-C8CF45ACE35F}"/>
              </a:ext>
            </a:extLst>
          </p:cNvPr>
          <p:cNvGrpSpPr/>
          <p:nvPr/>
        </p:nvGrpSpPr>
        <p:grpSpPr>
          <a:xfrm>
            <a:off x="6096000" y="1585952"/>
            <a:ext cx="5580671" cy="1843048"/>
            <a:chOff x="5203631" y="2171892"/>
            <a:chExt cx="5277679" cy="18430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AD5AC2-B195-4D7D-9C4E-E97F89AC945F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Play Scene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860DF18-900E-4333-B0B4-448EC081254C}"/>
                </a:ext>
              </a:extLst>
            </p:cNvPr>
            <p:cNvSpPr/>
            <p:nvPr/>
          </p:nvSpPr>
          <p:spPr>
            <a:xfrm>
              <a:off x="5203632" y="2722278"/>
              <a:ext cx="5277678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 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Play Scene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은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Intro Scene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이나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GameOver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씬에서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Enter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누를 경우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넘어오는 씬으로 게임을 플레이하는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Scene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입니다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GameOver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된다면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GameOver Scene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으로 넘어갑니다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아래 표에 있는 오브젝트들로 이루어져 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3FBC7B9-DAEE-4242-B027-75A2C80C2424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표 7">
            <a:extLst>
              <a:ext uri="{FF2B5EF4-FFF2-40B4-BE49-F238E27FC236}">
                <a16:creationId xmlns:a16="http://schemas.microsoft.com/office/drawing/2014/main" id="{D715E710-6014-4F78-BF15-DAAF8D023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04385"/>
              </p:ext>
            </p:extLst>
          </p:nvPr>
        </p:nvGraphicFramePr>
        <p:xfrm>
          <a:off x="6192691" y="3429000"/>
          <a:ext cx="3788940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4470">
                  <a:extLst>
                    <a:ext uri="{9D8B030D-6E8A-4147-A177-3AD203B41FA5}">
                      <a16:colId xmlns:a16="http://schemas.microsoft.com/office/drawing/2014/main" val="52923127"/>
                    </a:ext>
                  </a:extLst>
                </a:gridCol>
                <a:gridCol w="1894470">
                  <a:extLst>
                    <a:ext uri="{9D8B030D-6E8A-4147-A177-3AD203B41FA5}">
                      <a16:colId xmlns:a16="http://schemas.microsoft.com/office/drawing/2014/main" val="2527656010"/>
                    </a:ext>
                  </a:extLst>
                </a:gridCol>
              </a:tblGrid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오브젝트 이름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역할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6431673"/>
                  </a:ext>
                </a:extLst>
              </a:tr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TextScore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화면에 점수 표시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3896934"/>
                  </a:ext>
                </a:extLst>
              </a:tr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Slider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체력 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6490363"/>
                  </a:ext>
                </a:extLst>
              </a:tr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greenPlayer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플레이어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1540142"/>
                  </a:ext>
                </a:extLst>
              </a:tr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BG_Space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배경화면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4876467"/>
                  </a:ext>
                </a:extLst>
              </a:tr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Detector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MiniCircle </a:t>
                      </a:r>
                      <a:r>
                        <a:rPr lang="ko-KR" altLang="en-US" sz="1200" dirty="0"/>
                        <a:t>삭제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6556031"/>
                  </a:ext>
                </a:extLst>
              </a:tr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GameManager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전체적인 게임 관리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2995240"/>
                  </a:ext>
                </a:extLst>
              </a:tr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CreateBigCircle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BigCircle </a:t>
                      </a:r>
                      <a:r>
                        <a:rPr lang="ko-KR" altLang="en-US" sz="1200" dirty="0"/>
                        <a:t>생성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7510265"/>
                  </a:ext>
                </a:extLst>
              </a:tr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StopMessage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일시정지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659399"/>
                  </a:ext>
                </a:extLst>
              </a:tr>
              <a:tr h="262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ExitButton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게임 종료 버튼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984541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F51CC11D-248A-4A7E-89B2-B7FF0881EC31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64CACEF-CB36-4E8C-84AF-1FB19028E732}"/>
                </a:ext>
              </a:extLst>
            </p:cNvPr>
            <p:cNvSpPr txBox="1"/>
            <p:nvPr/>
          </p:nvSpPr>
          <p:spPr>
            <a:xfrm>
              <a:off x="682196" y="-943153"/>
              <a:ext cx="1576513" cy="703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2</a:t>
              </a:r>
            </a:p>
            <a:p>
              <a:pPr algn="ctr"/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게임의 흐름도 및</a:t>
              </a:r>
              <a:endPara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Scene</a:t>
              </a:r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소개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6788CA2-426F-4F96-ADE3-988D4AEDB8E7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17" name="녹화_2020_06_22_21_10_14_45">
            <a:hlinkClick r:id="" action="ppaction://media"/>
            <a:extLst>
              <a:ext uri="{FF2B5EF4-FFF2-40B4-BE49-F238E27FC236}">
                <a16:creationId xmlns:a16="http://schemas.microsoft.com/office/drawing/2014/main" id="{32973F83-45F1-46A9-8712-656A36211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329" y="1687669"/>
            <a:ext cx="5201821" cy="2565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29BA33A-C38C-4988-B2C4-884D793171B0}"/>
              </a:ext>
            </a:extLst>
          </p:cNvPr>
          <p:cNvSpPr txBox="1"/>
          <p:nvPr/>
        </p:nvSpPr>
        <p:spPr>
          <a:xfrm>
            <a:off x="460763" y="4253193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동영상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5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943154"/>
              <a:ext cx="1576513" cy="703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2</a:t>
              </a:r>
            </a:p>
            <a:p>
              <a:pPr algn="ctr"/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게임의 흐름도 및 </a:t>
              </a:r>
              <a:endPara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Scene </a:t>
              </a:r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소개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2.4 GameOver Scene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01EEE4-47F8-4C7C-91C8-DD984D7FA4F2}"/>
              </a:ext>
            </a:extLst>
          </p:cNvPr>
          <p:cNvGrpSpPr/>
          <p:nvPr/>
        </p:nvGrpSpPr>
        <p:grpSpPr>
          <a:xfrm>
            <a:off x="6323771" y="2137602"/>
            <a:ext cx="5487928" cy="1642993"/>
            <a:chOff x="5203631" y="2171892"/>
            <a:chExt cx="5277679" cy="16429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691B8-8CA7-4820-A1C8-25A562E0F29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GameOver Scene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E1889F-7C13-4980-A256-9EF1A1F5EFAD}"/>
                </a:ext>
              </a:extLst>
            </p:cNvPr>
            <p:cNvSpPr/>
            <p:nvPr/>
          </p:nvSpPr>
          <p:spPr>
            <a:xfrm>
              <a:off x="5203632" y="2722278"/>
              <a:ext cx="5277678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GameOver Scene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Play Scene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GameOver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된 경우 넘어오는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Scene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입니다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메시지가 애니메이션을 통해 깜빡이는 효과를 보입니다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아래 표에 있는 오브젝트들로 이루어져 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521E835-6B22-48DA-A84C-0BC052FE96A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61E0013F-3BAB-4262-BD6B-CF52A3AE5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288698"/>
              </p:ext>
            </p:extLst>
          </p:nvPr>
        </p:nvGraphicFramePr>
        <p:xfrm>
          <a:off x="6418855" y="4309656"/>
          <a:ext cx="4064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2923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7656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43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reStart</a:t>
                      </a:r>
                      <a:r>
                        <a:rPr lang="ko-KR" altLang="en-US" sz="1300" dirty="0"/>
                        <a:t> 메시지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896934"/>
                  </a:ext>
                </a:extLst>
              </a:tr>
            </a:tbl>
          </a:graphicData>
        </a:graphic>
      </p:graphicFrame>
      <p:pic>
        <p:nvPicPr>
          <p:cNvPr id="13" name="녹화_2020_06_22_21_05_47_10">
            <a:hlinkClick r:id="" action="ppaction://media"/>
            <a:extLst>
              <a:ext uri="{FF2B5EF4-FFF2-40B4-BE49-F238E27FC236}">
                <a16:creationId xmlns:a16="http://schemas.microsoft.com/office/drawing/2014/main" id="{C5C79974-3186-4692-B346-88AB7B33F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3725" y="2245378"/>
            <a:ext cx="4330825" cy="21359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53A94F-1CE3-4241-AE17-686B3B16A3E8}"/>
              </a:ext>
            </a:extLst>
          </p:cNvPr>
          <p:cNvSpPr txBox="1"/>
          <p:nvPr/>
        </p:nvSpPr>
        <p:spPr>
          <a:xfrm>
            <a:off x="1212732" y="4403497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동영상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579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4502055" y="2753094"/>
            <a:ext cx="3187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Contents 3</a:t>
            </a: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오브젝트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스크립트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 설명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1838587" y="573536"/>
            <a:ext cx="8514825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4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698805" y="476205"/>
            <a:ext cx="42729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Contents 3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오브젝트</a:t>
            </a:r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스크립트 설명 소목차</a:t>
            </a:r>
            <a:endParaRPr lang="en-US" altLang="ko-KR" sz="13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6356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780868" y="1017006"/>
            <a:ext cx="210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Contents 3.1</a:t>
            </a:r>
          </a:p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-Player</a:t>
            </a:r>
            <a:endParaRPr lang="ko-KR" altLang="en-US" sz="13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KoPub돋움체 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53408-E716-415E-8E12-6FEB2A7356BC}"/>
              </a:ext>
            </a:extLst>
          </p:cNvPr>
          <p:cNvSpPr txBox="1"/>
          <p:nvPr/>
        </p:nvSpPr>
        <p:spPr>
          <a:xfrm>
            <a:off x="4780874" y="1655967"/>
            <a:ext cx="210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Contents 3.2</a:t>
            </a:r>
          </a:p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-BigCircle</a:t>
            </a:r>
            <a:endParaRPr lang="ko-KR" altLang="en-US" sz="13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36332-B524-4E76-ABBA-30EE7B0DE097}"/>
              </a:ext>
            </a:extLst>
          </p:cNvPr>
          <p:cNvSpPr txBox="1"/>
          <p:nvPr/>
        </p:nvSpPr>
        <p:spPr>
          <a:xfrm>
            <a:off x="4780873" y="2294928"/>
            <a:ext cx="210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Contents 3.3</a:t>
            </a:r>
          </a:p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-MiniCircle</a:t>
            </a:r>
            <a:endParaRPr lang="ko-KR" altLang="en-US" sz="13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C4AA3-A6D8-4838-A653-4D1A64A24162}"/>
              </a:ext>
            </a:extLst>
          </p:cNvPr>
          <p:cNvSpPr txBox="1"/>
          <p:nvPr/>
        </p:nvSpPr>
        <p:spPr>
          <a:xfrm>
            <a:off x="4780872" y="2933889"/>
            <a:ext cx="210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Contents 3.4</a:t>
            </a:r>
          </a:p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-CreateBigCircle</a:t>
            </a:r>
            <a:endParaRPr lang="ko-KR" altLang="en-US" sz="13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KoPub돋움체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53738-161C-4238-BBBC-25B56AF8A243}"/>
              </a:ext>
            </a:extLst>
          </p:cNvPr>
          <p:cNvSpPr txBox="1"/>
          <p:nvPr/>
        </p:nvSpPr>
        <p:spPr>
          <a:xfrm>
            <a:off x="4780871" y="3572850"/>
            <a:ext cx="210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Contents 3.5</a:t>
            </a:r>
          </a:p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-Detector</a:t>
            </a:r>
            <a:endParaRPr lang="ko-KR" altLang="en-US" sz="13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B996A-CD7F-442E-ADC6-D4A00B6808A8}"/>
              </a:ext>
            </a:extLst>
          </p:cNvPr>
          <p:cNvSpPr txBox="1"/>
          <p:nvPr/>
        </p:nvSpPr>
        <p:spPr>
          <a:xfrm>
            <a:off x="4780870" y="4211811"/>
            <a:ext cx="210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Contents 3.6</a:t>
            </a:r>
          </a:p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-Canvas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0A1AA-5B67-4E24-85CA-025E748A90FF}"/>
              </a:ext>
            </a:extLst>
          </p:cNvPr>
          <p:cNvSpPr txBox="1"/>
          <p:nvPr/>
        </p:nvSpPr>
        <p:spPr>
          <a:xfrm>
            <a:off x="4780869" y="4850772"/>
            <a:ext cx="210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Contents 3.7</a:t>
            </a:r>
          </a:p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-GamaManager</a:t>
            </a:r>
            <a:endParaRPr lang="ko-KR" altLang="en-US" sz="13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B74BE2-9CA6-454A-A09A-DEA9DA688476}"/>
              </a:ext>
            </a:extLst>
          </p:cNvPr>
          <p:cNvSpPr txBox="1"/>
          <p:nvPr/>
        </p:nvSpPr>
        <p:spPr>
          <a:xfrm>
            <a:off x="4780868" y="5489733"/>
            <a:ext cx="210879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Contents 3.8</a:t>
            </a:r>
          </a:p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-GameOver Scene</a:t>
            </a:r>
          </a:p>
          <a:p>
            <a:pPr algn="ctr"/>
            <a:r>
              <a: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Canvas.Text</a:t>
            </a:r>
            <a:endParaRPr lang="ko-KR" altLang="en-US" sz="13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976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3.1 Player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01EEE4-47F8-4C7C-91C8-DD984D7FA4F2}"/>
              </a:ext>
            </a:extLst>
          </p:cNvPr>
          <p:cNvGrpSpPr/>
          <p:nvPr/>
        </p:nvGrpSpPr>
        <p:grpSpPr>
          <a:xfrm>
            <a:off x="5201045" y="2673580"/>
            <a:ext cx="5277679" cy="1843048"/>
            <a:chOff x="5203631" y="2171892"/>
            <a:chExt cx="5277679" cy="1843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691B8-8CA7-4820-A1C8-25A562E0F29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greenBigCircle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E1889F-7C13-4980-A256-9EF1A1F5EFAD}"/>
                </a:ext>
              </a:extLst>
            </p:cNvPr>
            <p:cNvSpPr/>
            <p:nvPr/>
          </p:nvSpPr>
          <p:spPr>
            <a:xfrm>
              <a:off x="5203632" y="2722278"/>
              <a:ext cx="5277678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물리력을 가지기 위해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Rigidbody2D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추가하였고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Gravity Scale=0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으로 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플레이어의 이동과 색 변경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충돌처리를 위한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PlayerController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스크립트를 추가했습니다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다른 물체와의 충돌을 체크하기 위해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Capsule Collider 2D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추가하였고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Collider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크기는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크기보다 약간 작게 설정했습니다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521E835-6B22-48DA-A84C-0BC052FE96A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CE9E9ED-F9F9-49A7-81E9-4450E40FBEA2}"/>
              </a:ext>
            </a:extLst>
          </p:cNvPr>
          <p:cNvGrpSpPr/>
          <p:nvPr/>
        </p:nvGrpSpPr>
        <p:grpSpPr>
          <a:xfrm>
            <a:off x="5201045" y="1425943"/>
            <a:ext cx="5277679" cy="1196717"/>
            <a:chOff x="5203631" y="2171892"/>
            <a:chExt cx="5277679" cy="11967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EF161F-6F18-4FCC-8ECC-952C9161507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Player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C35066-3D77-4228-B9FA-03A69909AC17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플레이어는 같은 랜덤한 시간을 주기로 색이 랜덤하게 바뀌며 같은 색의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획득하면 점수와 체력을 얻고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다른 색의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얻으면 체력을 잃습니다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048E182-7A1A-4D13-B565-023C3BF38E8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바퀴, 그리기이(가) 표시된 사진&#10;&#10;자동 생성된 설명">
            <a:extLst>
              <a:ext uri="{FF2B5EF4-FFF2-40B4-BE49-F238E27FC236}">
                <a16:creationId xmlns:a16="http://schemas.microsoft.com/office/drawing/2014/main" id="{1904C3FA-3928-40DE-A1DC-12BB39AAE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5257" y="1636422"/>
            <a:ext cx="1290814" cy="659841"/>
          </a:xfrm>
          <a:prstGeom prst="rect">
            <a:avLst/>
          </a:prstGeom>
        </p:spPr>
      </p:pic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988458FC-3566-45D2-95B1-EAEE75E2B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65448" y="1617759"/>
            <a:ext cx="1284130" cy="656425"/>
          </a:xfrm>
          <a:prstGeom prst="rect">
            <a:avLst/>
          </a:prstGeom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C10AD2F1-45F3-49B7-9E55-CD79E6C7E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83021" y="1617769"/>
            <a:ext cx="1284117" cy="656418"/>
          </a:xfrm>
          <a:prstGeom prst="rect">
            <a:avLst/>
          </a:prstGeom>
        </p:spPr>
      </p:pic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AC39A8DD-1E7F-43AD-AC70-0500B052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47880" y="1638130"/>
            <a:ext cx="1284125" cy="65642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BFAAC5-829F-472E-BF94-0F7C8D6E7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711" y="2802515"/>
            <a:ext cx="1941603" cy="37716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790546E-101D-4095-987D-322A4ED2D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933501" y="5025889"/>
            <a:ext cx="1577761" cy="859791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747ACB92-5E49-40DC-AC7C-A487D73DDD4F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724CC3-0872-4C7A-8A2D-2805D02906C9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FBDA878-B377-4935-9526-D1E4DAD01F39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54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7" y="422305"/>
            <a:ext cx="102197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3.1.1 Player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PlayerController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전체 코드</a:t>
            </a:r>
          </a:p>
        </p:txBody>
      </p:sp>
      <p:pic>
        <p:nvPicPr>
          <p:cNvPr id="9" name="그림 8" descr="스크린샷, 모니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C7D1E2E4-8E7A-44D7-8100-E5012014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134" y="1225432"/>
            <a:ext cx="3457654" cy="524726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022E286-075E-43C3-A1E0-FC27E6F0D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27" y="1225432"/>
            <a:ext cx="3693431" cy="50207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09EB045-EB29-4BEE-9B65-CC426711B660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264A38-6706-4FA2-BD97-90BACD1823A8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1043122-CA9F-4129-AEC9-5FA03215F0D8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45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69816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3.1.2 Player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PlayerController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#1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6182685" y="2175834"/>
            <a:ext cx="5277679" cy="1750715"/>
            <a:chOff x="5203631" y="2171892"/>
            <a:chExt cx="5277679" cy="17507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PlayerController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변수들과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Start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spriteColor =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여러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가져올 변수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플레이어의 다른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가져옵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                 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.)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hpSlider =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플레이어의 체력바를 조절하기 위한 변수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(hpSlider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value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값을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              변경하며 체력바를 조절한다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.)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그 외 나머지는 왼쪽 사진에 설명이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2727F5-CDCE-45CC-B2D2-B2A6A441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8" y="2107815"/>
            <a:ext cx="5420985" cy="3458528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CCBC47BA-E5DB-4D7B-8DD6-3C5DCEB8DF47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471E56-F9AB-49A4-9B64-FD18A556A4FB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93E5FB7-B8E5-4A92-A4B9-89856AC37C3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656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8" y="422305"/>
            <a:ext cx="67356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3.1.3 Player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PlayerController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#2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5947794" y="1529881"/>
            <a:ext cx="5277679" cy="2674044"/>
            <a:chOff x="5203631" y="2171892"/>
            <a:chExt cx="5277679" cy="26740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PlayerController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Update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greenPlayer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는 플레이어의 체력이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0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보다 작은 지 체크하고 그게 아니라면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플레이어의 색을 변경시키고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이동하는 구조로 이루어져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플레이어가 죽을 경우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GameManager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GameOver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함수를 호출하고 오브젝트를  비활성화 시킵니다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Change()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if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문으로 둘러 싸고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flag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로 체크한 이유는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update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계속해서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Change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()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호출하는 것을 막아주는 역할을 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위와 같이 구현한 이유는 색이 초당 수십 번씩 반복해서 바뀌는 것을 막기 위함 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운영체제에서 뮤텍스락과 비슷한 역할을 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.)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EC2AE23-8C01-4E3D-BC72-77A18150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27" y="1529881"/>
            <a:ext cx="3609975" cy="3667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848081-7BF6-4F88-891B-0B7CC5530C2A}"/>
              </a:ext>
            </a:extLst>
          </p:cNvPr>
          <p:cNvGrpSpPr/>
          <p:nvPr/>
        </p:nvGrpSpPr>
        <p:grpSpPr>
          <a:xfrm>
            <a:off x="6039235" y="4341574"/>
            <a:ext cx="3028544" cy="2712994"/>
            <a:chOff x="6096000" y="3530215"/>
            <a:chExt cx="3028544" cy="271299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895E0B2-967E-4C5C-BCFF-722FEBCE4E1F}"/>
                </a:ext>
              </a:extLst>
            </p:cNvPr>
            <p:cNvSpPr/>
            <p:nvPr/>
          </p:nvSpPr>
          <p:spPr>
            <a:xfrm>
              <a:off x="6096000" y="3577404"/>
              <a:ext cx="1161374" cy="3693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체력</a:t>
              </a:r>
              <a:r>
                <a:rPr lang="en-US" altLang="ko-KR" sz="1200" dirty="0">
                  <a:solidFill>
                    <a:schemeClr val="tx1"/>
                  </a:solidFill>
                </a:rPr>
                <a:t>&lt;0?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5C8457C-42EB-466D-8996-6AEE490CF410}"/>
                </a:ext>
              </a:extLst>
            </p:cNvPr>
            <p:cNvCxnSpPr>
              <a:cxnSpLocks/>
            </p:cNvCxnSpPr>
            <p:nvPr/>
          </p:nvCxnSpPr>
          <p:spPr>
            <a:xfrm>
              <a:off x="7407500" y="3787795"/>
              <a:ext cx="5109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A64F4F-BC8D-4AD4-89E5-B64A3E39043E}"/>
                </a:ext>
              </a:extLst>
            </p:cNvPr>
            <p:cNvSpPr/>
            <p:nvPr/>
          </p:nvSpPr>
          <p:spPr>
            <a:xfrm>
              <a:off x="7963170" y="3530215"/>
              <a:ext cx="1161374" cy="3693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GameOver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4F64A-A92D-4F74-B515-6B2C3FDDF7EC}"/>
                </a:ext>
              </a:extLst>
            </p:cNvPr>
            <p:cNvSpPr txBox="1"/>
            <p:nvPr/>
          </p:nvSpPr>
          <p:spPr>
            <a:xfrm>
              <a:off x="7349448" y="3530215"/>
              <a:ext cx="7624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true</a:t>
              </a:r>
              <a:endParaRPr lang="ko-KR" altLang="en-US" sz="1200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E46D973-96D2-43D2-B484-60933C38B640}"/>
                </a:ext>
              </a:extLst>
            </p:cNvPr>
            <p:cNvCxnSpPr>
              <a:cxnSpLocks/>
            </p:cNvCxnSpPr>
            <p:nvPr/>
          </p:nvCxnSpPr>
          <p:spPr>
            <a:xfrm>
              <a:off x="6562987" y="4019783"/>
              <a:ext cx="0" cy="272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964C3-166A-458E-B105-7DDCB6724458}"/>
                </a:ext>
              </a:extLst>
            </p:cNvPr>
            <p:cNvSpPr txBox="1"/>
            <p:nvPr/>
          </p:nvSpPr>
          <p:spPr>
            <a:xfrm>
              <a:off x="6562987" y="3985906"/>
              <a:ext cx="889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false</a:t>
              </a:r>
              <a:endParaRPr lang="ko-KR" altLang="en-US" sz="12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1B5DFEB-D197-4E15-B9F9-6AECFC29AC3E}"/>
                </a:ext>
              </a:extLst>
            </p:cNvPr>
            <p:cNvSpPr/>
            <p:nvPr/>
          </p:nvSpPr>
          <p:spPr>
            <a:xfrm>
              <a:off x="6096000" y="4359118"/>
              <a:ext cx="1161374" cy="3693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PlayerMove()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5C8E648A-B10C-4CC4-9472-A49697333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62987" y="4771671"/>
              <a:ext cx="0" cy="272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3DADC7E-02C7-438A-97AB-9CDF5A924F26}"/>
                </a:ext>
              </a:extLst>
            </p:cNvPr>
            <p:cNvSpPr/>
            <p:nvPr/>
          </p:nvSpPr>
          <p:spPr>
            <a:xfrm>
              <a:off x="6096000" y="5104622"/>
              <a:ext cx="1161374" cy="3693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CheckRotate()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DE2325A-9E94-4A72-8E9C-9E5F2293A5A6}"/>
                </a:ext>
              </a:extLst>
            </p:cNvPr>
            <p:cNvCxnSpPr>
              <a:cxnSpLocks/>
            </p:cNvCxnSpPr>
            <p:nvPr/>
          </p:nvCxnSpPr>
          <p:spPr>
            <a:xfrm>
              <a:off x="6562987" y="5537577"/>
              <a:ext cx="0" cy="2726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F2ADE11-1570-42C3-B3E8-A5F78095152F}"/>
                </a:ext>
              </a:extLst>
            </p:cNvPr>
            <p:cNvSpPr/>
            <p:nvPr/>
          </p:nvSpPr>
          <p:spPr>
            <a:xfrm>
              <a:off x="6096000" y="5873876"/>
              <a:ext cx="1161374" cy="3693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ScreenCheck()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184F445-4E34-4962-90F1-19FB67520CBB}"/>
              </a:ext>
            </a:extLst>
          </p:cNvPr>
          <p:cNvCxnSpPr>
            <a:cxnSpLocks/>
          </p:cNvCxnSpPr>
          <p:nvPr/>
        </p:nvCxnSpPr>
        <p:spPr>
          <a:xfrm flipH="1">
            <a:off x="2676088" y="3296873"/>
            <a:ext cx="3271706" cy="6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CA16D99-0127-4DB9-A401-1DD79A389584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CEC379-15FD-49BB-9E6A-D002B4B207AF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8981015-5C7B-4CBF-9BA2-8887C7A59EB1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4F894BB-C07C-4E60-9936-E80459001E7C}"/>
              </a:ext>
            </a:extLst>
          </p:cNvPr>
          <p:cNvCxnSpPr>
            <a:cxnSpLocks/>
          </p:cNvCxnSpPr>
          <p:nvPr/>
        </p:nvCxnSpPr>
        <p:spPr>
          <a:xfrm flipH="1" flipV="1">
            <a:off x="3993161" y="2541865"/>
            <a:ext cx="1954633" cy="20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16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6562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3.1.4 Player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PlayerController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#3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5947794" y="1377840"/>
            <a:ext cx="5277679" cy="1196717"/>
            <a:chOff x="5203631" y="2171892"/>
            <a:chExt cx="5277679" cy="11967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PlayerController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Change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Change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함수는 코루틴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ChangeColor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실행시키는 함수이며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ChangeColor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플레이어의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변경시켜 색이 변하도록 하는 함수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4DB76E0-E403-4D1A-AB24-870AB90A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9" y="1380770"/>
            <a:ext cx="4286250" cy="3181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84AED3-C646-464B-B907-65C63E2F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99" y="4665345"/>
            <a:ext cx="3667125" cy="200977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834B80-81D7-4BFD-A194-F963FB0D5D92}"/>
              </a:ext>
            </a:extLst>
          </p:cNvPr>
          <p:cNvGrpSpPr/>
          <p:nvPr/>
        </p:nvGrpSpPr>
        <p:grpSpPr>
          <a:xfrm>
            <a:off x="5947794" y="2704699"/>
            <a:ext cx="5519956" cy="2674044"/>
            <a:chOff x="5203631" y="2171892"/>
            <a:chExt cx="5277679" cy="26740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61BDE4-873D-4ECF-8F7F-54D27B15E16B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3FB5EC-CD67-4715-A8F6-C953A0DCEB8F}"/>
                </a:ext>
              </a:extLst>
            </p:cNvPr>
            <p:cNvSpPr/>
            <p:nvPr/>
          </p:nvSpPr>
          <p:spPr>
            <a:xfrm>
              <a:off x="5203632" y="2722278"/>
              <a:ext cx="5277678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PlayerController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spriteColor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라는 배열에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가지고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m_SpriteRenderer.sprite = spriteColor[color];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위의 소스코드는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PlayerController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참조하고 있는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배열 중 하나를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가져와서 자기 자신의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변경합니다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그 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5~10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랜덤한 시간 만큼 기다리게 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flag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true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바꾸고 끝날 때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false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바꾸는 이유는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update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번만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실행할 수 있도록 하기 위함 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flag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true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설정하면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ChangeColor()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끝나기 전까진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Update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에서는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ChangeColor()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호출할 수 없습니다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D2252D-E016-497F-AB46-232EAD7DE1B7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982141-CD8C-476E-8C2C-2F82BCCA3801}"/>
              </a:ext>
            </a:extLst>
          </p:cNvPr>
          <p:cNvCxnSpPr/>
          <p:nvPr/>
        </p:nvCxnSpPr>
        <p:spPr>
          <a:xfrm flipH="1">
            <a:off x="4983061" y="3758268"/>
            <a:ext cx="1056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DE52F2-EFF9-4959-86C7-D16AE6FD30E8}"/>
              </a:ext>
            </a:extLst>
          </p:cNvPr>
          <p:cNvCxnSpPr/>
          <p:nvPr/>
        </p:nvCxnSpPr>
        <p:spPr>
          <a:xfrm flipH="1" flipV="1">
            <a:off x="2491530" y="4286774"/>
            <a:ext cx="3456264" cy="37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D1EC830-453B-4FC5-AD3F-A2CA699A7297}"/>
              </a:ext>
            </a:extLst>
          </p:cNvPr>
          <p:cNvCxnSpPr>
            <a:cxnSpLocks/>
          </p:cNvCxnSpPr>
          <p:nvPr/>
        </p:nvCxnSpPr>
        <p:spPr>
          <a:xfrm rot="10800000">
            <a:off x="2491532" y="3011650"/>
            <a:ext cx="3456262" cy="1761686"/>
          </a:xfrm>
          <a:prstGeom prst="bentConnector3">
            <a:avLst>
              <a:gd name="adj1" fmla="val 12621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D8F930-F0A3-4533-A3A1-29B58F87F26A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D2B817-5C35-4855-BA56-03F6F675A2FD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14065CE-9E10-485E-B301-D26BBC733608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49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64782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3.1.5 Player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PlayerController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#4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5947793" y="1688232"/>
            <a:ext cx="5519955" cy="827385"/>
            <a:chOff x="5203631" y="2171892"/>
            <a:chExt cx="5277679" cy="8273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PlayerController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PlaayerMove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사용자가 방향키를 눌러 원하는 곳으로 이동할 수 있게 해주는 함수입니다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834B80-81D7-4BFD-A194-F963FB0D5D92}"/>
              </a:ext>
            </a:extLst>
          </p:cNvPr>
          <p:cNvGrpSpPr/>
          <p:nvPr/>
        </p:nvGrpSpPr>
        <p:grpSpPr>
          <a:xfrm>
            <a:off x="5947790" y="3219891"/>
            <a:ext cx="5721295" cy="2304712"/>
            <a:chOff x="5203631" y="2171892"/>
            <a:chExt cx="5277679" cy="23047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61BDE4-873D-4ECF-8F7F-54D27B15E16B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3FB5EC-CD67-4715-A8F6-C953A0DCEB8F}"/>
                </a:ext>
              </a:extLst>
            </p:cNvPr>
            <p:cNvSpPr/>
            <p:nvPr/>
          </p:nvSpPr>
          <p:spPr>
            <a:xfrm>
              <a:off x="5203632" y="2722278"/>
              <a:ext cx="527767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Horizontal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방향과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Vertical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방향으로 입력될 때의 값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(-1~1)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Rigidbody2D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velocity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 넣음으로써 그 방향으로 가속하도록 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-&gt;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입력될 때의 값이 작으므로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playerSpeed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곱해서 더 빠른 스피드로 이동할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수 있도록 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D2252D-E016-497F-AB46-232EAD7DE1B7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9AF5DC-74CE-4809-9983-0C7C368B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2316088"/>
            <a:ext cx="5788602" cy="122248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E37F9A-115D-4833-B82D-99184C7DFD2E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8AFB85-6A4C-4B20-8011-AB68DC0B45FB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7B194B4-EE4B-4F2C-92A4-8BE25F7AC26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55846AA-7F3F-468F-842B-FC1C8E6463FC}"/>
              </a:ext>
            </a:extLst>
          </p:cNvPr>
          <p:cNvCxnSpPr/>
          <p:nvPr/>
        </p:nvCxnSpPr>
        <p:spPr>
          <a:xfrm flipH="1" flipV="1">
            <a:off x="5318620" y="3429000"/>
            <a:ext cx="562063" cy="50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74EE9C0-192F-4BE5-8BA8-732B866EDEA8}"/>
              </a:ext>
            </a:extLst>
          </p:cNvPr>
          <p:cNvSpPr txBox="1"/>
          <p:nvPr/>
        </p:nvSpPr>
        <p:spPr>
          <a:xfrm>
            <a:off x="7855556" y="6611779"/>
            <a:ext cx="4336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버니합</a:t>
            </a:r>
            <a:r>
              <a:rPr lang="en-US" altLang="ko-KR" sz="1000" dirty="0"/>
              <a:t>: </a:t>
            </a:r>
            <a:r>
              <a:rPr lang="ko-KR" altLang="en-US" sz="1000" dirty="0"/>
              <a:t>특정 조건에서 속도가 가속되어 이동 속도가 점점 빨라지는 현상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296F6-B0BE-4016-BF40-F1910CEC69AB}"/>
              </a:ext>
            </a:extLst>
          </p:cNvPr>
          <p:cNvSpPr txBox="1"/>
          <p:nvPr/>
        </p:nvSpPr>
        <p:spPr>
          <a:xfrm>
            <a:off x="6221270" y="4284893"/>
            <a:ext cx="5150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상반되지 않는 두 개의 방향키를 누르면 속도가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1.3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배정도 상승하는 현상이 있지만 게임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카운터스트라이크의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*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버니합처럼 기술로 인식하면 좋을 것 같아서 고치지 않았습니다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168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37733"/>
            <a:ext cx="22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목차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5047017" y="1531620"/>
            <a:ext cx="157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Contents 1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게임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5047017" y="2684820"/>
            <a:ext cx="19326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Contents 2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게임의 흐름도 및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Scene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967609" y="4084242"/>
            <a:ext cx="21087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Contents 3</a:t>
            </a: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오브젝트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스크립트 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KoPub돋움체 Light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KoPub돋움체 Light" panose="02020603020101020101" pitchFamily="18" charset="-127"/>
              </a:rPr>
              <a:t>  설명</a:t>
            </a: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63021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3.1.6 Player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PlayerController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#5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5931016" y="2082515"/>
            <a:ext cx="5519955" cy="1012051"/>
            <a:chOff x="5203631" y="2171892"/>
            <a:chExt cx="5277679" cy="10120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PlayerController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ChangeRotate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transform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right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 플레이어가 가속하는 방향을 넣음으로써 플레이어가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가고자 하는 방향으로 회전하도록 구현하였습니다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834B80-81D7-4BFD-A194-F963FB0D5D92}"/>
              </a:ext>
            </a:extLst>
          </p:cNvPr>
          <p:cNvGrpSpPr/>
          <p:nvPr/>
        </p:nvGrpSpPr>
        <p:grpSpPr>
          <a:xfrm>
            <a:off x="5931014" y="3415925"/>
            <a:ext cx="5519956" cy="1196717"/>
            <a:chOff x="5203631" y="2171892"/>
            <a:chExt cx="5277679" cy="119671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61BDE4-873D-4ECF-8F7F-54D27B15E16B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3FB5EC-CD67-4715-A8F6-C953A0DCEB8F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가속하는 정보를 바탕으로 회전하기 때문에 이동하지 않으면 가로방향으로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고정되는 버그가 있었습니다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따라서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if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문으로 방향키가 입력될 때만 회전할 수 있도록 하였습니다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D2252D-E016-497F-AB46-232EAD7DE1B7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2686373-0B9C-49B9-94CE-B80DDD73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4" y="2309488"/>
            <a:ext cx="5682653" cy="170479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8C39C1-380C-4934-8F55-EE8835FD0604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1BA9B2-A784-4080-9CBF-DDFF80D0062F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79798E-EBF5-4E6A-BEF0-129944290AFA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4E6D795-8D66-4178-BE7E-A0843FE27131}"/>
              </a:ext>
            </a:extLst>
          </p:cNvPr>
          <p:cNvCxnSpPr/>
          <p:nvPr/>
        </p:nvCxnSpPr>
        <p:spPr>
          <a:xfrm flipH="1" flipV="1">
            <a:off x="4672668" y="2927758"/>
            <a:ext cx="1258346" cy="118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687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8" y="422305"/>
            <a:ext cx="65705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3.1.7 Player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PlayerController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#6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5947794" y="2158016"/>
            <a:ext cx="5519955" cy="1012051"/>
            <a:chOff x="5203631" y="2171892"/>
            <a:chExt cx="5277679" cy="10120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PlayerController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ScreenCheck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플레이어의 위치를 계속 체크함으로써 플레이어가 맵 밖으로 나가는 것을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방지합니다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834B80-81D7-4BFD-A194-F963FB0D5D92}"/>
              </a:ext>
            </a:extLst>
          </p:cNvPr>
          <p:cNvGrpSpPr/>
          <p:nvPr/>
        </p:nvGrpSpPr>
        <p:grpSpPr>
          <a:xfrm>
            <a:off x="5947794" y="3687934"/>
            <a:ext cx="5519956" cy="1012051"/>
            <a:chOff x="5203631" y="2171892"/>
            <a:chExt cx="5277679" cy="101205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61BDE4-873D-4ECF-8F7F-54D27B15E16B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3FB5EC-CD67-4715-A8F6-C953A0DCEB8F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좌표와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y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좌표를 계속해서 체크하며 맵 밖의 범위가 되는 경우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맵의 최대 범위로 설정해서 맵 안에서만 돌아다닐 수 있도록 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D2252D-E016-497F-AB46-232EAD7DE1B7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F5C76F-85DC-4B18-BC5B-823104D0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421"/>
            <a:ext cx="5838726" cy="212441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B676D5-0756-4549-ABD7-7EF6175B264B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FA3034-6ADE-4DF3-A8B6-53F17A656EFB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372A4F-D84F-4011-8167-2F35261BE8F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66180E-4785-4984-AE0B-60E3CAA4FD99}"/>
              </a:ext>
            </a:extLst>
          </p:cNvPr>
          <p:cNvSpPr/>
          <p:nvPr/>
        </p:nvSpPr>
        <p:spPr>
          <a:xfrm>
            <a:off x="1174458" y="4775643"/>
            <a:ext cx="3640823" cy="15412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spAutoFit/>
          </a:bodyPr>
          <a:lstStyle/>
          <a:p>
            <a:pPr algn="just"/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46043-6E55-4409-B2A1-C911239242E0}"/>
              </a:ext>
            </a:extLst>
          </p:cNvPr>
          <p:cNvSpPr txBox="1"/>
          <p:nvPr/>
        </p:nvSpPr>
        <p:spPr>
          <a:xfrm>
            <a:off x="528506" y="456148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-8.5, 4.6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137B7-CAD1-441C-A95F-648066960292}"/>
              </a:ext>
            </a:extLst>
          </p:cNvPr>
          <p:cNvSpPr txBox="1"/>
          <p:nvPr/>
        </p:nvSpPr>
        <p:spPr>
          <a:xfrm>
            <a:off x="4733287" y="4533451"/>
            <a:ext cx="679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8.5, 4.6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08438C-D3AA-4CC0-B18C-899C5C9B944B}"/>
              </a:ext>
            </a:extLst>
          </p:cNvPr>
          <p:cNvSpPr txBox="1"/>
          <p:nvPr/>
        </p:nvSpPr>
        <p:spPr>
          <a:xfrm>
            <a:off x="381186" y="6254069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-8.5, - 4.6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74F677-E203-43F7-B347-A808AA43C3E0}"/>
              </a:ext>
            </a:extLst>
          </p:cNvPr>
          <p:cNvSpPr txBox="1"/>
          <p:nvPr/>
        </p:nvSpPr>
        <p:spPr>
          <a:xfrm>
            <a:off x="4702029" y="6240168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8.5, -4.6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0F6E9-B128-49CF-88AF-4F1C06AF8D61}"/>
              </a:ext>
            </a:extLst>
          </p:cNvPr>
          <p:cNvSpPr txBox="1"/>
          <p:nvPr/>
        </p:nvSpPr>
        <p:spPr>
          <a:xfrm>
            <a:off x="2169162" y="536161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카메라의 범위</a:t>
            </a:r>
          </a:p>
        </p:txBody>
      </p:sp>
    </p:spTree>
    <p:extLst>
      <p:ext uri="{BB962C8B-B14F-4D97-AF65-F5344CB8AC3E}">
        <p14:creationId xmlns:p14="http://schemas.microsoft.com/office/powerpoint/2010/main" val="343746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69480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3.1.8 Player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PlayerController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#7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5947794" y="1377840"/>
            <a:ext cx="5519955" cy="1196717"/>
            <a:chOff x="5203631" y="2171892"/>
            <a:chExt cx="5277679" cy="11967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견고딕" panose="02030600000101010101" pitchFamily="18" charset="-127"/>
                  <a:ea typeface="HY견고딕" panose="02030600000101010101" pitchFamily="18" charset="-127"/>
                </a:rPr>
                <a:t>PlayerController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OntriggerEnter2D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플레이어가 같은 색의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이랑 충돌했는지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아닌지를 체크하여 체력과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점수를 관리합니다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충돌한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바로 삭제됩니다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834B80-81D7-4BFD-A194-F963FB0D5D92}"/>
              </a:ext>
            </a:extLst>
          </p:cNvPr>
          <p:cNvGrpSpPr/>
          <p:nvPr/>
        </p:nvGrpSpPr>
        <p:grpSpPr>
          <a:xfrm>
            <a:off x="5947792" y="3309609"/>
            <a:ext cx="5519956" cy="2674044"/>
            <a:chOff x="5203631" y="2171892"/>
            <a:chExt cx="5277679" cy="26740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61BDE4-873D-4ECF-8F7F-54D27B15E16B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3FB5EC-CD67-4715-A8F6-C953A0DCEB8F}"/>
                </a:ext>
              </a:extLst>
            </p:cNvPr>
            <p:cNvSpPr/>
            <p:nvPr/>
          </p:nvSpPr>
          <p:spPr>
            <a:xfrm>
              <a:off x="5203632" y="2722278"/>
              <a:ext cx="5277678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color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변수는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Change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함수에서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0~3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랜덤한 값을 가지고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그리고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color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변수를 통해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변경시키기 때문에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color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정보로 현재 색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알 수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0=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초록색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1=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노란색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2=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파란색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3=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빨강색을 의미합니다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만약 플레이어의 색과 같은 색의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과 충돌한 경우 전체 체력의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1%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회복하고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점을 얻습니다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만약 다른 색이라면 체력을 전체 체력의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10%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깎습니다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hpSlider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UI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Slider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이고 체력바의 역할을 하고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뒤에서 설명하겠습니다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.)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D2252D-E016-497F-AB46-232EAD7DE1B7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00451AD-FA81-40A2-AB90-ED24E566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0" y="1377840"/>
            <a:ext cx="5461831" cy="439377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AA9FC8-72A1-4B3D-87F8-7C29561AB38C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8423E3-CCC3-407F-B5AF-4D286C88428A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7631915-30A5-46E0-8A3B-79CA96B1B65C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26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3.2 BigCircle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01EEE4-47F8-4C7C-91C8-DD984D7FA4F2}"/>
              </a:ext>
            </a:extLst>
          </p:cNvPr>
          <p:cNvGrpSpPr/>
          <p:nvPr/>
        </p:nvGrpSpPr>
        <p:grpSpPr>
          <a:xfrm>
            <a:off x="5201045" y="2673580"/>
            <a:ext cx="5277679" cy="1843048"/>
            <a:chOff x="5203631" y="2171892"/>
            <a:chExt cx="5277679" cy="1843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691B8-8CA7-4820-A1C8-25A562E0F29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greenBigCircle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E1889F-7C13-4980-A256-9EF1A1F5EFAD}"/>
                </a:ext>
              </a:extLst>
            </p:cNvPr>
            <p:cNvSpPr/>
            <p:nvPr/>
          </p:nvSpPr>
          <p:spPr>
            <a:xfrm>
              <a:off x="5203632" y="2722278"/>
              <a:ext cx="5277678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원의 색이 변하는 주기인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Delay</a:t>
              </a: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색을 바꾸기 위한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Color 2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개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후에 작은 원을 뿌려 주기 위한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 Circle 4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개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총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7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개의 정보를 지정할 수 있는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CircleController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스크립트를 가지고 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 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521E835-6B22-48DA-A84C-0BC052FE96A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A2A62769-46BF-4066-90D1-73054CEED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71" y="1177182"/>
            <a:ext cx="1261664" cy="126166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ACE9E9ED-F9F9-49A7-81E9-4450E40FBEA2}"/>
              </a:ext>
            </a:extLst>
          </p:cNvPr>
          <p:cNvGrpSpPr/>
          <p:nvPr/>
        </p:nvGrpSpPr>
        <p:grpSpPr>
          <a:xfrm>
            <a:off x="5201045" y="1425943"/>
            <a:ext cx="5277679" cy="1212106"/>
            <a:chOff x="5203631" y="2171892"/>
            <a:chExt cx="5277679" cy="121210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EF161F-6F18-4FCC-8ECC-952C9161507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BigCircle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C35066-3D77-4228-B9FA-03A69909AC17}"/>
                </a:ext>
              </a:extLst>
            </p:cNvPr>
            <p:cNvSpPr/>
            <p:nvPr/>
          </p:nvSpPr>
          <p:spPr>
            <a:xfrm>
              <a:off x="5203632" y="2722278"/>
              <a:ext cx="5277678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게임을 시작하면 처음 나오는 공으로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초간 다음 색으로 변하며 마지막에는 작은 공을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개 뿌리며 사라집니다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CreateBigCircle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 의해 생성됩니다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048E182-7A1A-4D13-B565-023C3BF38E8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C6C8226-C2F8-4B65-BFA6-D0858A139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76" y="2817297"/>
            <a:ext cx="3714750" cy="2628900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A7C368A1-4D67-4A90-A250-9EC22ACF7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71" y="1137390"/>
            <a:ext cx="1292654" cy="1292654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1FE759E9-233B-4E47-A95D-C7301E824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61" y="1137390"/>
            <a:ext cx="1292646" cy="129264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A1CDCE-3C4A-414A-8251-2A84C0217C95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6ADC31-B5BC-4807-9E81-01FD4B5BBE45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E57811D-344F-4D36-8EE0-AA6C522DD33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7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7" y="422305"/>
            <a:ext cx="102197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3.2.1 BigCircle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CircleController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236AA-818B-4472-9628-EEFE96B6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98" y="908975"/>
            <a:ext cx="3466353" cy="582872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D4E0D-FE30-41D3-9504-CA8FB1C366B7}"/>
              </a:ext>
            </a:extLst>
          </p:cNvPr>
          <p:cNvGrpSpPr/>
          <p:nvPr/>
        </p:nvGrpSpPr>
        <p:grpSpPr>
          <a:xfrm>
            <a:off x="6096000" y="1375609"/>
            <a:ext cx="5277679" cy="1012051"/>
            <a:chOff x="5203631" y="2171892"/>
            <a:chExt cx="5277679" cy="101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B5A0FD-68BF-4700-BE85-A42CDB596173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CircleController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역할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5DDEB9-9618-444E-AA05-988422E22FA4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처음 생성되면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초를 주기로 다음 색으로 변경한 다음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개 생성하며 파괴됩니다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F5429CF-6E78-4F90-83E2-D6F2E20A50A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C99DE8A-926B-4AC4-9CCC-9950D4CC04F5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BD6D4E-D86D-495F-9666-FA32DF5A232D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C51A14-624B-4C7C-AC8B-5C5ECBB7379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844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7" y="422305"/>
            <a:ext cx="102197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3.2.2 BigCircle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CircleController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#1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5DC6A-6830-455A-9B38-BD20E96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0" y="1542154"/>
            <a:ext cx="3596691" cy="45650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D9609D5-D11C-481A-9507-8465E3B8F0CD}"/>
              </a:ext>
            </a:extLst>
          </p:cNvPr>
          <p:cNvGrpSpPr/>
          <p:nvPr/>
        </p:nvGrpSpPr>
        <p:grpSpPr>
          <a:xfrm>
            <a:off x="6174168" y="2789791"/>
            <a:ext cx="5277679" cy="1642993"/>
            <a:chOff x="5203631" y="2171892"/>
            <a:chExt cx="5277679" cy="164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E8C030-5A72-444A-8019-DCF9DF848CF0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7C5EF47-A440-4E7F-A8E6-C793AFB198E2}"/>
                </a:ext>
              </a:extLst>
            </p:cNvPr>
            <p:cNvSpPr/>
            <p:nvPr/>
          </p:nvSpPr>
          <p:spPr>
            <a:xfrm>
              <a:off x="5203632" y="2722278"/>
              <a:ext cx="5277678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Wait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함수를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if(!flag){}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감싸는 코드를 넣었는데 이는 위와 마찬가지로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Update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통해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Wait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여러 번 반복해서 실행되는 것을 막아줍니다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ChangeColor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flag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true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하면 그 후에는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flag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false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될 때까지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Wait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함수는 호출되지 않습니다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CE4C17-CC9B-433C-9651-CA0C90F0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DB21A7-5DFB-43B7-AB4B-552B8777783E}"/>
              </a:ext>
            </a:extLst>
          </p:cNvPr>
          <p:cNvGrpSpPr/>
          <p:nvPr/>
        </p:nvGrpSpPr>
        <p:grpSpPr>
          <a:xfrm>
            <a:off x="6174168" y="1542154"/>
            <a:ext cx="5805311" cy="1042829"/>
            <a:chOff x="5203631" y="2171892"/>
            <a:chExt cx="5277679" cy="10428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8C1E0F-2FE9-41C2-BC74-CEE20EF50486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CircleController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변수들과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Start, Update, Wait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7FD149D-CB5D-4F45-848B-DCDAFD2E5F0C}"/>
                </a:ext>
              </a:extLst>
            </p:cNvPr>
            <p:cNvSpPr/>
            <p:nvPr/>
          </p:nvSpPr>
          <p:spPr>
            <a:xfrm>
              <a:off x="5203632" y="2722278"/>
              <a:ext cx="52776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Update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함수를 통해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Wait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함수를 호출합니다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 Wait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함수는 코루틴을 실행하는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ChangeColor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실행시킵니다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A34330A-A2FE-42FA-AFA4-2E6C3E6777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D0CF95-7B9D-4329-A29D-02D1032C04D0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8B0842-BFC5-425F-B384-0EC821EADB8F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512C28-6E11-4542-A11D-BA3B35EA3097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6F7F0D6-6B70-4DC8-8830-F5B8BE196277}"/>
              </a:ext>
            </a:extLst>
          </p:cNvPr>
          <p:cNvCxnSpPr/>
          <p:nvPr/>
        </p:nvCxnSpPr>
        <p:spPr>
          <a:xfrm flipH="1">
            <a:off x="3313651" y="3523376"/>
            <a:ext cx="2951958" cy="1140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10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7" y="422305"/>
            <a:ext cx="102197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3.2.3 BigCircle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CircleController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#2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D9609D5-D11C-481A-9507-8465E3B8F0CD}"/>
              </a:ext>
            </a:extLst>
          </p:cNvPr>
          <p:cNvGrpSpPr/>
          <p:nvPr/>
        </p:nvGrpSpPr>
        <p:grpSpPr>
          <a:xfrm>
            <a:off x="6174168" y="2789791"/>
            <a:ext cx="5277679" cy="2643267"/>
            <a:chOff x="5203631" y="2171892"/>
            <a:chExt cx="5277679" cy="26432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E8C030-5A72-444A-8019-DCF9DF848CF0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7C5EF47-A440-4E7F-A8E6-C793AFB198E2}"/>
                </a:ext>
              </a:extLst>
            </p:cNvPr>
            <p:cNvSpPr/>
            <p:nvPr/>
          </p:nvSpPr>
          <p:spPr>
            <a:xfrm>
              <a:off x="5203632" y="2722278"/>
              <a:ext cx="5277678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코드의 맨 위에서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flag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true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설정하고 맨 아래에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false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설정하는데 이렇게 하면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ChangeColor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실행 중일 때는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Wait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호출되지 않아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ChangeColor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실행되지 않습니다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변경이 끝난 후 오브젝트를 삭제하기 때문에 결과적으로 오브젝트는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번의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ChangeColor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실행합니다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M_Delay(1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초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만큼 기다린 후 오브젝트의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변경합니다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변경이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번 이루어지면 그 후엔 오브젝트를 삭제합니다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이중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for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문을 통해 그 자리에서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 8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개를 생성합니다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CCE4C17-CC9B-433C-9651-CA0C90F0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DB21A7-5DFB-43B7-AB4B-552B8777783E}"/>
              </a:ext>
            </a:extLst>
          </p:cNvPr>
          <p:cNvGrpSpPr/>
          <p:nvPr/>
        </p:nvGrpSpPr>
        <p:grpSpPr>
          <a:xfrm>
            <a:off x="6174168" y="1542154"/>
            <a:ext cx="5805311" cy="1242883"/>
            <a:chOff x="5203631" y="2171892"/>
            <a:chExt cx="5277679" cy="12428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8C1E0F-2FE9-41C2-BC74-CEE20EF50486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CircleController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ChangeColor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7FD149D-CB5D-4F45-848B-DCDAFD2E5F0C}"/>
                </a:ext>
              </a:extLst>
            </p:cNvPr>
            <p:cNvSpPr/>
            <p:nvPr/>
          </p:nvSpPr>
          <p:spPr>
            <a:xfrm>
              <a:off x="5203632" y="2722278"/>
              <a:ext cx="5277678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M_Delay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만큼 기다린 다음 자신의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Sprite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변경합니다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초록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-&gt;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노랑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-&gt;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빨강으로 변한 다음에 자기 자신을 삭제하고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생성합니다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A34330A-A2FE-42FA-AFA4-2E6C3E67779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26B765-6313-45F5-92D8-86B47646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2" y="1696028"/>
            <a:ext cx="5562518" cy="328829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7B0AE00-4F18-4F5C-A988-619ACCB3D566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BDAA19-476F-4CF3-920D-13E10FD95A03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C0AFAFB-FF81-4203-B73D-F6BA330C4DC8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CD8F159-5B37-4502-9675-218734366797}"/>
              </a:ext>
            </a:extLst>
          </p:cNvPr>
          <p:cNvCxnSpPr/>
          <p:nvPr/>
        </p:nvCxnSpPr>
        <p:spPr>
          <a:xfrm flipH="1" flipV="1">
            <a:off x="1965960" y="2092540"/>
            <a:ext cx="4208208" cy="1336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3C29CC4-69D6-422B-871F-FF803E094864}"/>
              </a:ext>
            </a:extLst>
          </p:cNvPr>
          <p:cNvCxnSpPr>
            <a:cxnSpLocks/>
          </p:cNvCxnSpPr>
          <p:nvPr/>
        </p:nvCxnSpPr>
        <p:spPr>
          <a:xfrm flipH="1" flipV="1">
            <a:off x="2952925" y="3707934"/>
            <a:ext cx="3143075" cy="118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A6DBC65-5E27-4243-B8ED-0763CDA73066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531765" y="3129096"/>
            <a:ext cx="2642404" cy="125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08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3.3 MiniCircle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01EEE4-47F8-4C7C-91C8-DD984D7FA4F2}"/>
              </a:ext>
            </a:extLst>
          </p:cNvPr>
          <p:cNvGrpSpPr/>
          <p:nvPr/>
        </p:nvGrpSpPr>
        <p:grpSpPr>
          <a:xfrm>
            <a:off x="5201045" y="2673580"/>
            <a:ext cx="5277679" cy="1843048"/>
            <a:chOff x="5203631" y="2171892"/>
            <a:chExt cx="5277679" cy="1843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691B8-8CA7-4820-A1C8-25A562E0F29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MiniCircle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E1889F-7C13-4980-A256-9EF1A1F5EFAD}"/>
                </a:ext>
              </a:extLst>
            </p:cNvPr>
            <p:cNvSpPr/>
            <p:nvPr/>
          </p:nvSpPr>
          <p:spPr>
            <a:xfrm>
              <a:off x="5203632" y="2722278"/>
              <a:ext cx="5277678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물리력을 가지고 나아가기 때문에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Rigidbody2D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추가하고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Gravity Scale=0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으로 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다른 물체와의 충돌을 체크하기 위해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Circle Collider 2D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추가했습니다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오브젝트가 일정한 방향을 가지고 나갈 수 있도록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MiniCircleControl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추가했습니다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521E835-6B22-48DA-A84C-0BC052FE96A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CE9E9ED-F9F9-49A7-81E9-4450E40FBEA2}"/>
              </a:ext>
            </a:extLst>
          </p:cNvPr>
          <p:cNvGrpSpPr/>
          <p:nvPr/>
        </p:nvGrpSpPr>
        <p:grpSpPr>
          <a:xfrm>
            <a:off x="5201045" y="1425943"/>
            <a:ext cx="5277679" cy="1027440"/>
            <a:chOff x="5203631" y="2171892"/>
            <a:chExt cx="5277679" cy="10274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EF161F-6F18-4FCC-8ECC-952C9161507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MiniCircle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C35066-3D77-4228-B9FA-03A69909AC17}"/>
                </a:ext>
              </a:extLst>
            </p:cNvPr>
            <p:cNvSpPr/>
            <p:nvPr/>
          </p:nvSpPr>
          <p:spPr>
            <a:xfrm>
              <a:off x="5203632" y="2722278"/>
              <a:ext cx="527767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삭제되면서 생성하는 작은 공입니다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생성되면서 랜덤한 방향을 가지고 쭉 나아갑니다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048E182-7A1A-4D13-B565-023C3BF38E8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8C4100CE-B3F7-4C1E-8FC1-C374FEA51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46" y="1410360"/>
            <a:ext cx="788214" cy="788214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A132B9B5-A720-4F55-940F-A851EF1CD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77" y="1416183"/>
            <a:ext cx="787515" cy="787515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96A76E28-C4C6-475D-9999-994F6EFA0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443" y="1410360"/>
            <a:ext cx="787515" cy="787515"/>
          </a:xfrm>
          <a:prstGeom prst="rect">
            <a:avLst/>
          </a:prstGeom>
        </p:spPr>
      </p:pic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1B704CC1-BC8F-4500-B08A-2618C1101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1" y="1403062"/>
            <a:ext cx="787515" cy="787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9A65CA-9BA1-42E9-BDF8-EF66685DC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052" y="2341375"/>
            <a:ext cx="2410963" cy="409432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2453E5-1D35-466C-A231-36B904889745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C2DC48-35D1-4270-9885-BAC3BB3F346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6B408F-326F-4D01-834E-AFC284A73717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714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7" y="422305"/>
            <a:ext cx="102197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3.3.1 MiniCircle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MiniCircleControl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 전체 코드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D4E0D-FE30-41D3-9504-CA8FB1C366B7}"/>
              </a:ext>
            </a:extLst>
          </p:cNvPr>
          <p:cNvGrpSpPr/>
          <p:nvPr/>
        </p:nvGrpSpPr>
        <p:grpSpPr>
          <a:xfrm>
            <a:off x="6096000" y="1375609"/>
            <a:ext cx="5277679" cy="1042829"/>
            <a:chOff x="5203631" y="2171892"/>
            <a:chExt cx="5277679" cy="10428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B5A0FD-68BF-4700-BE85-A42CDB596173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MiniCircleControl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역할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5DDEB9-9618-444E-AA05-988422E22FA4}"/>
                </a:ext>
              </a:extLst>
            </p:cNvPr>
            <p:cNvSpPr/>
            <p:nvPr/>
          </p:nvSpPr>
          <p:spPr>
            <a:xfrm>
              <a:off x="5203632" y="2722278"/>
              <a:ext cx="52776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오브젝트가 랜덤한 방향으로 쭉 나아갈 수 있도록 물리력을 갖게 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F5429CF-6E78-4F90-83E2-D6F2E20A50A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FCDA4D9-899F-44B1-A8EE-1D8150EB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1283516"/>
            <a:ext cx="3553243" cy="521795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AB36FCD-4552-44BA-ACF5-53D940A8D3CF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6D3557-E9FA-424C-89EB-F314FF5BFED1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F6622B-293C-4A6F-9197-BB4F28D8D601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085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7" y="422305"/>
            <a:ext cx="102197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3.3.2 MiniCircle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MiniCircleControl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#1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D4E0D-FE30-41D3-9504-CA8FB1C366B7}"/>
              </a:ext>
            </a:extLst>
          </p:cNvPr>
          <p:cNvGrpSpPr/>
          <p:nvPr/>
        </p:nvGrpSpPr>
        <p:grpSpPr>
          <a:xfrm>
            <a:off x="6096000" y="1375609"/>
            <a:ext cx="5277679" cy="1242883"/>
            <a:chOff x="5203631" y="2171892"/>
            <a:chExt cx="5277679" cy="12428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B5A0FD-68BF-4700-BE85-A42CDB596173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MiniCircleControl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변수들과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Start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5DDEB9-9618-444E-AA05-988422E22FA4}"/>
                </a:ext>
              </a:extLst>
            </p:cNvPr>
            <p:cNvSpPr/>
            <p:nvPr/>
          </p:nvSpPr>
          <p:spPr>
            <a:xfrm>
              <a:off x="5203632" y="2722278"/>
              <a:ext cx="5277678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오브젝트가 랜덤한 위치의 정보를 가질 수 있도록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tx, ty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 값을 넣습니다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circleSpeed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속도를 정합니다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F5429CF-6E78-4F90-83E2-D6F2E20A50A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6991FBF-62E8-422F-8EAB-1A22544E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8" y="1375609"/>
            <a:ext cx="4772025" cy="45529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06A9D7-D65F-44C2-B716-60FD422A1A97}"/>
              </a:ext>
            </a:extLst>
          </p:cNvPr>
          <p:cNvGrpSpPr/>
          <p:nvPr/>
        </p:nvGrpSpPr>
        <p:grpSpPr>
          <a:xfrm>
            <a:off x="6095999" y="2739457"/>
            <a:ext cx="5277679" cy="1242883"/>
            <a:chOff x="5203631" y="2171892"/>
            <a:chExt cx="5277679" cy="12428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CC1496-3FD6-43DA-81FD-FC285E3C056F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AC565FC-8F16-436C-B906-57DA40E802DB}"/>
                </a:ext>
              </a:extLst>
            </p:cNvPr>
            <p:cNvSpPr/>
            <p:nvPr/>
          </p:nvSpPr>
          <p:spPr>
            <a:xfrm>
              <a:off x="5203632" y="2722278"/>
              <a:ext cx="5277678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Do while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문을 통해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tx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-10~10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사이의 랜덤한 수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xy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-5~5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사이의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랜덤한 수를 가지되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0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나오면 다시 뽑도록 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-&gt; (0,0)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나오면 제자리에 멈추는 버그가 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FD2FE27-F585-47F4-802F-5F064D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447E52-7950-4283-A5C8-274CED337E22}"/>
              </a:ext>
            </a:extLst>
          </p:cNvPr>
          <p:cNvCxnSpPr/>
          <p:nvPr/>
        </p:nvCxnSpPr>
        <p:spPr>
          <a:xfrm flipH="1">
            <a:off x="4026716" y="3652084"/>
            <a:ext cx="1887523" cy="65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36118F5-08C0-47F5-AD03-BCB89D955C69}"/>
              </a:ext>
            </a:extLst>
          </p:cNvPr>
          <p:cNvCxnSpPr/>
          <p:nvPr/>
        </p:nvCxnSpPr>
        <p:spPr>
          <a:xfrm flipH="1">
            <a:off x="3825380" y="3652084"/>
            <a:ext cx="2097248" cy="137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5128793-85B4-4937-A3C8-8F9EFBFAD81F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9F7239-4344-4710-82FB-C36B003683EF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895498D-DB25-43F3-AA69-1FDD6E79424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ECB7A7-F791-48CE-855A-B3D325ECD28C}"/>
              </a:ext>
            </a:extLst>
          </p:cNvPr>
          <p:cNvSpPr/>
          <p:nvPr/>
        </p:nvSpPr>
        <p:spPr>
          <a:xfrm>
            <a:off x="6384022" y="4244829"/>
            <a:ext cx="4898216" cy="2030136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just"/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085DD8-6CA6-4F70-994E-F1597467CD20}"/>
              </a:ext>
            </a:extLst>
          </p:cNvPr>
          <p:cNvSpPr/>
          <p:nvPr/>
        </p:nvSpPr>
        <p:spPr>
          <a:xfrm>
            <a:off x="6937695" y="4566312"/>
            <a:ext cx="3892492" cy="1456983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just"/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E49078B-4A4B-427F-8312-407C5A86341B}"/>
              </a:ext>
            </a:extLst>
          </p:cNvPr>
          <p:cNvCxnSpPr/>
          <p:nvPr/>
        </p:nvCxnSpPr>
        <p:spPr>
          <a:xfrm flipH="1">
            <a:off x="5914239" y="5482391"/>
            <a:ext cx="1132513" cy="86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FD9394-535B-46C4-8382-40013C79F3B3}"/>
              </a:ext>
            </a:extLst>
          </p:cNvPr>
          <p:cNvSpPr txBox="1"/>
          <p:nvPr/>
        </p:nvSpPr>
        <p:spPr>
          <a:xfrm>
            <a:off x="4862028" y="6395361"/>
            <a:ext cx="1244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/>
              <a:t>카메라의 범위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443022-E13D-4BD0-9548-6D66046950A6}"/>
              </a:ext>
            </a:extLst>
          </p:cNvPr>
          <p:cNvCxnSpPr>
            <a:cxnSpLocks/>
          </p:cNvCxnSpPr>
          <p:nvPr/>
        </p:nvCxnSpPr>
        <p:spPr>
          <a:xfrm flipH="1">
            <a:off x="6803472" y="6143092"/>
            <a:ext cx="511728" cy="398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1A8D5B-F5AF-4356-AC14-DA1EF587A59E}"/>
              </a:ext>
            </a:extLst>
          </p:cNvPr>
          <p:cNvSpPr txBox="1"/>
          <p:nvPr/>
        </p:nvSpPr>
        <p:spPr>
          <a:xfrm>
            <a:off x="6010580" y="6541555"/>
            <a:ext cx="26092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MiniCircle</a:t>
            </a:r>
            <a:r>
              <a:rPr lang="ko-KR" altLang="en-US" sz="1300" dirty="0"/>
              <a:t>이 이동할 위치의 범위</a:t>
            </a:r>
          </a:p>
        </p:txBody>
      </p:sp>
    </p:spTree>
    <p:extLst>
      <p:ext uri="{BB962C8B-B14F-4D97-AF65-F5344CB8AC3E}">
        <p14:creationId xmlns:p14="http://schemas.microsoft.com/office/powerpoint/2010/main" val="305518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4502055" y="2753094"/>
            <a:ext cx="318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CONTENTS1.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 게임 설명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1838587" y="573536"/>
            <a:ext cx="8514825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25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7" y="422305"/>
            <a:ext cx="102197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3.3.3 MiniCircle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MiniCircleControl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#2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5D4E0D-FE30-41D3-9504-CA8FB1C366B7}"/>
              </a:ext>
            </a:extLst>
          </p:cNvPr>
          <p:cNvGrpSpPr/>
          <p:nvPr/>
        </p:nvGrpSpPr>
        <p:grpSpPr>
          <a:xfrm>
            <a:off x="6096000" y="1375609"/>
            <a:ext cx="5627615" cy="1242883"/>
            <a:chOff x="5203631" y="2171892"/>
            <a:chExt cx="5277679" cy="12428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B5A0FD-68BF-4700-BE85-A42CDB596173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MiniCircleControl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Update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Ontrigger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75DDEB9-9618-444E-AA05-988422E22FA4}"/>
                </a:ext>
              </a:extLst>
            </p:cNvPr>
            <p:cNvSpPr/>
            <p:nvPr/>
          </p:nvSpPr>
          <p:spPr>
            <a:xfrm>
              <a:off x="5203632" y="2722278"/>
              <a:ext cx="5277678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Start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에서 정한 위치기반으로 방향벡터를 만들어 그 방향으로 쭉 가도록 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그 후에 어떠한 조건이 되면 점수를 올리고 자신을 삭제합니다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F5429CF-6E78-4F90-83E2-D6F2E20A50A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06A9D7-D65F-44C2-B716-60FD422A1A97}"/>
              </a:ext>
            </a:extLst>
          </p:cNvPr>
          <p:cNvGrpSpPr/>
          <p:nvPr/>
        </p:nvGrpSpPr>
        <p:grpSpPr>
          <a:xfrm>
            <a:off x="6096000" y="3156251"/>
            <a:ext cx="5277679" cy="2243157"/>
            <a:chOff x="5203631" y="2171892"/>
            <a:chExt cx="5277679" cy="22431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CC1496-3FD6-43DA-81FD-FC285E3C056F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AC565FC-8F16-436C-B906-57DA40E802DB}"/>
                </a:ext>
              </a:extLst>
            </p:cNvPr>
            <p:cNvSpPr/>
            <p:nvPr/>
          </p:nvSpPr>
          <p:spPr>
            <a:xfrm>
              <a:off x="5203632" y="2722278"/>
              <a:ext cx="5277678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Vector2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nomalized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함수를 통해서 그 위치에 멈추는 것이 아닌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circleSpeed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속도를 가지고 쭉 나가도록 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OntriggerEnter2D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통해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tag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checkOut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인 오브젝트를 만나면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자신의 오브젝트를 삭제하고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currentScore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값을 증가시킵니다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(tag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checkOut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인 오브젝트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currentScore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뒤에서 설명하겠습니다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.)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FD2FE27-F585-47F4-802F-5F064D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64F7FAE-CF7B-40E9-AC9D-1188225D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85" y="1575664"/>
            <a:ext cx="5277678" cy="237334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50F11-6127-4337-A68F-678CA2D3773F}"/>
              </a:ext>
            </a:extLst>
          </p:cNvPr>
          <p:cNvCxnSpPr>
            <a:cxnSpLocks/>
          </p:cNvCxnSpPr>
          <p:nvPr/>
        </p:nvCxnSpPr>
        <p:spPr>
          <a:xfrm flipH="1" flipV="1">
            <a:off x="5368955" y="2432808"/>
            <a:ext cx="727045" cy="1434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BDD43F-067F-49FB-A476-4FC6031616DF}"/>
              </a:ext>
            </a:extLst>
          </p:cNvPr>
          <p:cNvCxnSpPr/>
          <p:nvPr/>
        </p:nvCxnSpPr>
        <p:spPr>
          <a:xfrm flipH="1" flipV="1">
            <a:off x="4001549" y="2978092"/>
            <a:ext cx="2094451" cy="1434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A1A8A9A-CF61-4CE9-BFB2-88AE6E71E919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ADF940-B195-42C2-8800-7262EA1D80A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BAC823E-C3AD-4239-B1FB-F92844CBEF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536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3.4 CreateBigCircle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01EEE4-47F8-4C7C-91C8-DD984D7FA4F2}"/>
              </a:ext>
            </a:extLst>
          </p:cNvPr>
          <p:cNvGrpSpPr/>
          <p:nvPr/>
        </p:nvGrpSpPr>
        <p:grpSpPr>
          <a:xfrm>
            <a:off x="5330700" y="3294365"/>
            <a:ext cx="5277679" cy="1289050"/>
            <a:chOff x="5203631" y="2171892"/>
            <a:chExt cx="5277679" cy="12890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691B8-8CA7-4820-A1C8-25A562E0F29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CreateBigCircle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E1889F-7C13-4980-A256-9EF1A1F5EFAD}"/>
                </a:ext>
              </a:extLst>
            </p:cNvPr>
            <p:cNvSpPr/>
            <p:nvPr/>
          </p:nvSpPr>
          <p:spPr>
            <a:xfrm>
              <a:off x="5203632" y="2722278"/>
              <a:ext cx="52776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CreateBigCircle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CreateBigCircle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하나만 가지고 있고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스크립트는 초기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Delay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와 생성할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BigCircle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프리펩을 지정할 수 있습니다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521E835-6B22-48DA-A84C-0BC052FE96A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CE9E9ED-F9F9-49A7-81E9-4450E40FBEA2}"/>
              </a:ext>
            </a:extLst>
          </p:cNvPr>
          <p:cNvGrpSpPr/>
          <p:nvPr/>
        </p:nvGrpSpPr>
        <p:grpSpPr>
          <a:xfrm>
            <a:off x="5330700" y="2046728"/>
            <a:ext cx="5277679" cy="1027440"/>
            <a:chOff x="5203631" y="2171892"/>
            <a:chExt cx="5277679" cy="10274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EF161F-6F18-4FCC-8ECC-952C9161507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CreateBigCircle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C35066-3D77-4228-B9FA-03A69909AC17}"/>
                </a:ext>
              </a:extLst>
            </p:cNvPr>
            <p:cNvSpPr/>
            <p:nvPr/>
          </p:nvSpPr>
          <p:spPr>
            <a:xfrm>
              <a:off x="5203632" y="2722278"/>
              <a:ext cx="5277678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CreateBigCircle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형태가 없는 오브젝트로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프리펩을 받아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이곳저곳에 오브젝트를 생성하는 역할을 한다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048E182-7A1A-4D13-B565-023C3BF38E8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E830A38-FD0D-42A4-A728-FB65D94B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22" y="2135490"/>
            <a:ext cx="3752850" cy="244792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C62C1-97F7-4C37-96E6-E5F0307D8DCD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7160F2-AB38-4B3E-A066-850507548E01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59E9CB1-168B-432B-B350-104DE42A93C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869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8" y="422305"/>
            <a:ext cx="79128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3.4.1 CreateBigCircle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CreateBigCircle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전체 코드</a:t>
            </a:r>
          </a:p>
        </p:txBody>
      </p:sp>
      <p:pic>
        <p:nvPicPr>
          <p:cNvPr id="8" name="그림 7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DD55951C-DB81-423D-9658-3C0DE7004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67" y="929628"/>
            <a:ext cx="3796582" cy="5839903"/>
          </a:xfrm>
          <a:prstGeom prst="rect">
            <a:avLst/>
          </a:prstGeom>
        </p:spPr>
      </p:pic>
      <p:pic>
        <p:nvPicPr>
          <p:cNvPr id="10" name="그림 9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945CF24C-DD6A-4132-A73C-0ADED049C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52" y="929627"/>
            <a:ext cx="4952625" cy="583990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99C6891-98A6-4C95-A4FF-5378D76B3B83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D4C7A-093B-4BD1-82F1-854A46A0CB22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4F6383-74F5-4DDA-9763-4CE0DFC89E4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73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69900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3.4.2 CreateBigCircle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CreateBigCircle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#1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5947794" y="1377840"/>
            <a:ext cx="5519955" cy="827385"/>
            <a:chOff x="5203631" y="2171892"/>
            <a:chExt cx="5277679" cy="8273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CreateBigCircle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변수들과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Start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여러 변수들을 선언하고 초기화 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834B80-81D7-4BFD-A194-F963FB0D5D92}"/>
              </a:ext>
            </a:extLst>
          </p:cNvPr>
          <p:cNvGrpSpPr/>
          <p:nvPr/>
        </p:nvGrpSpPr>
        <p:grpSpPr>
          <a:xfrm>
            <a:off x="5947792" y="3309609"/>
            <a:ext cx="5519956" cy="1935381"/>
            <a:chOff x="5203631" y="2171892"/>
            <a:chExt cx="5277679" cy="19353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61BDE4-873D-4ECF-8F7F-54D27B15E16B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3FB5EC-CD67-4715-A8F6-C953A0DCEB8F}"/>
                </a:ext>
              </a:extLst>
            </p:cNvPr>
            <p:cNvSpPr/>
            <p:nvPr/>
          </p:nvSpPr>
          <p:spPr>
            <a:xfrm>
              <a:off x="5203632" y="2722278"/>
              <a:ext cx="527767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m_Delay : 	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다시 생성될 때까지 기다릴 시간을 가진 변수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m_Count : 	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생성된 수 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flag : 	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코루틴이 한번만 동작하도록 하는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bool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형 변수 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x, y :	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생성될 위치정보가 들어갈 변수입니다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oldX, oldY:	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전에 생성된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위치정보가 들어갈 변수입니다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Start()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함수에서는 각각의 값들을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false, 0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으로 초기화 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D2252D-E016-497F-AB46-232EAD7DE1B7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152E13-E6EC-4785-829A-77F5E8CA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8" y="1377840"/>
            <a:ext cx="4514850" cy="336232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EE9F77-685A-4643-8FAC-D17626B5E727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A24631-B268-4080-BCC5-C1DDE35C4D1F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FE3D29-5B88-4A40-AF59-A18B9BED05DF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762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65118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3.4.3 CreateBigCircle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CreateBigCircle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#2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5838737" y="1822457"/>
            <a:ext cx="5519955" cy="1012051"/>
            <a:chOff x="5203631" y="2171892"/>
            <a:chExt cx="5277679" cy="10120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greenPlayer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Update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Wait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CreateBigCircle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코루틴을 통해 시간이 되면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Create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호출하여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랜덤한 위치에 생성합니다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834B80-81D7-4BFD-A194-F963FB0D5D92}"/>
              </a:ext>
            </a:extLst>
          </p:cNvPr>
          <p:cNvGrpSpPr/>
          <p:nvPr/>
        </p:nvGrpSpPr>
        <p:grpSpPr>
          <a:xfrm>
            <a:off x="5838735" y="3754226"/>
            <a:ext cx="5519956" cy="1196717"/>
            <a:chOff x="5203631" y="2171892"/>
            <a:chExt cx="5277679" cy="119671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61BDE4-873D-4ECF-8F7F-54D27B15E16B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3FB5EC-CD67-4715-A8F6-C953A0DCEB8F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flag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통해서 코루틴이 중복없이 동작하도록 구현했습니다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flag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감싸준 이유는 그렇게 하지 않으면 초당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60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번의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생성하기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때문입니다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D2252D-E016-497F-AB46-232EAD7DE1B7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3A98047-7EBC-4D9F-A82B-E2CF0D8D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96" y="2022512"/>
            <a:ext cx="3505200" cy="248602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20AD45-6719-41E4-AB1B-6F4275B10174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BCA9E-4512-4DE9-8C4E-290DAE97883E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2384E0-065B-4F33-8F73-20EABE91BAF7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089B7E2-5BCC-43A8-AB90-2622BD092AE4}"/>
              </a:ext>
            </a:extLst>
          </p:cNvPr>
          <p:cNvCxnSpPr/>
          <p:nvPr/>
        </p:nvCxnSpPr>
        <p:spPr>
          <a:xfrm flipH="1" flipV="1">
            <a:off x="3011648" y="2834508"/>
            <a:ext cx="2827087" cy="157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967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8" y="422305"/>
            <a:ext cx="6872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3.4.4 CreateBigCircle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CreateBigCircle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#3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495921-31C8-45B8-A452-12A44B0E1F47}"/>
              </a:ext>
            </a:extLst>
          </p:cNvPr>
          <p:cNvGrpSpPr/>
          <p:nvPr/>
        </p:nvGrpSpPr>
        <p:grpSpPr>
          <a:xfrm>
            <a:off x="5947794" y="1377840"/>
            <a:ext cx="5519955" cy="1012051"/>
            <a:chOff x="5203631" y="2171892"/>
            <a:chExt cx="5277679" cy="10120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66B75-B3D0-4370-AF8D-16605F901AE4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greenPlayer Create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함수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18D489-CC2E-4639-A96E-088DEB10FD0B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Create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생성될 위치를 정하고 정해진 위치에 생성합니다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생성한 후에는 생성 횟수를 카운트 하여 생성하는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Delay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조금씩 줄여갑니다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D57AEFB7-89C7-4EDA-97AA-A00460FAF8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834B80-81D7-4BFD-A194-F963FB0D5D92}"/>
              </a:ext>
            </a:extLst>
          </p:cNvPr>
          <p:cNvGrpSpPr/>
          <p:nvPr/>
        </p:nvGrpSpPr>
        <p:grpSpPr>
          <a:xfrm>
            <a:off x="5947792" y="2540167"/>
            <a:ext cx="5519956" cy="3228042"/>
            <a:chOff x="5203631" y="2171892"/>
            <a:chExt cx="5277679" cy="322804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61BDE4-873D-4ECF-8F7F-54D27B15E16B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3FB5EC-CD67-4715-A8F6-C953A0DCEB8F}"/>
                </a:ext>
              </a:extLst>
            </p:cNvPr>
            <p:cNvSpPr/>
            <p:nvPr/>
          </p:nvSpPr>
          <p:spPr>
            <a:xfrm>
              <a:off x="5203632" y="2722278"/>
              <a:ext cx="527767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x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-8~8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사이의 랜덤한 수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y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-3~3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사이의 랜덤한 수를 저장합니다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각각의 값은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do while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돌려 이전 정보와 비교해서 거리가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1.5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이상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차이가 날 때 정해집니다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만들어진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x,y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정보는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oldX, oldY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 저장하여 업데이트 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그 후에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생성하고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m_Delay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만큼 기다립니다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마지막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if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문을 통해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BigCircle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개 만들어질 때마다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m_Delay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값을 조금씩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줄여갑니다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때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0.5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이하로는 떨어지지 않게 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코드의 첫 줄과 마지막 줄에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falg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설정하기 때문에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m_Delay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시간만큼은 다른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코루틴이 동작하는 것을 막아줍니다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D2252D-E016-497F-AB46-232EAD7DE1B7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A1C3D06-6BFC-4F07-AAA0-852AD6468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51" y="1119915"/>
            <a:ext cx="4896220" cy="567516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6D35C26-AC11-4FFA-9824-B8CBE217FFE6}"/>
              </a:ext>
            </a:extLst>
          </p:cNvPr>
          <p:cNvCxnSpPr/>
          <p:nvPr/>
        </p:nvCxnSpPr>
        <p:spPr>
          <a:xfrm flipH="1" flipV="1">
            <a:off x="3338818" y="2466363"/>
            <a:ext cx="2608974" cy="84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3879E-4968-4786-BA9E-0507BCC7F103}"/>
              </a:ext>
            </a:extLst>
          </p:cNvPr>
          <p:cNvCxnSpPr/>
          <p:nvPr/>
        </p:nvCxnSpPr>
        <p:spPr>
          <a:xfrm flipH="1">
            <a:off x="1904301" y="3959604"/>
            <a:ext cx="4139130" cy="42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FC2DE8F-930E-4139-A2E5-9F346E18380B}"/>
              </a:ext>
            </a:extLst>
          </p:cNvPr>
          <p:cNvCxnSpPr/>
          <p:nvPr/>
        </p:nvCxnSpPr>
        <p:spPr>
          <a:xfrm flipH="1">
            <a:off x="4664279" y="4387442"/>
            <a:ext cx="1379152" cy="46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BFD0E5-2369-47E7-B277-CD8512E0E36E}"/>
              </a:ext>
            </a:extLst>
          </p:cNvPr>
          <p:cNvCxnSpPr/>
          <p:nvPr/>
        </p:nvCxnSpPr>
        <p:spPr>
          <a:xfrm flipH="1">
            <a:off x="3791824" y="4848837"/>
            <a:ext cx="2155968" cy="1082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8F0497-81BB-437A-8DF5-D0CEBE56A525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030E9F-8FCB-4B19-B2CA-1B7C4367220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235387-3F6E-41F2-A077-ABE59E481883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832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3.5 Detector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01EEE4-47F8-4C7C-91C8-DD984D7FA4F2}"/>
              </a:ext>
            </a:extLst>
          </p:cNvPr>
          <p:cNvGrpSpPr/>
          <p:nvPr/>
        </p:nvGrpSpPr>
        <p:grpSpPr>
          <a:xfrm>
            <a:off x="5201044" y="4096753"/>
            <a:ext cx="5277679" cy="1289050"/>
            <a:chOff x="5203631" y="2171892"/>
            <a:chExt cx="5277679" cy="12890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691B8-8CA7-4820-A1C8-25A562E0F29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Detector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E1889F-7C13-4980-A256-9EF1A1F5EFAD}"/>
                </a:ext>
              </a:extLst>
            </p:cNvPr>
            <p:cNvSpPr/>
            <p:nvPr/>
          </p:nvSpPr>
          <p:spPr>
            <a:xfrm>
              <a:off x="5203632" y="2722278"/>
              <a:ext cx="52776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Detector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충돌체크를 위한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Box Collider 2D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가지고 있습니다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그 외엔 다른 역할이 없기 때문에 가지고 있지 않습니다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521E835-6B22-48DA-A84C-0BC052FE96A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CE9E9ED-F9F9-49A7-81E9-4450E40FBEA2}"/>
              </a:ext>
            </a:extLst>
          </p:cNvPr>
          <p:cNvGrpSpPr/>
          <p:nvPr/>
        </p:nvGrpSpPr>
        <p:grpSpPr>
          <a:xfrm>
            <a:off x="5201045" y="1425943"/>
            <a:ext cx="5277679" cy="1750715"/>
            <a:chOff x="5203631" y="2171892"/>
            <a:chExt cx="5277679" cy="175071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EF161F-6F18-4FCC-8ECC-952C9161507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Detector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C35066-3D77-4228-B9FA-03A69909AC17}"/>
                </a:ext>
              </a:extLst>
            </p:cNvPr>
            <p:cNvSpPr/>
            <p:nvPr/>
          </p:nvSpPr>
          <p:spPr>
            <a:xfrm>
              <a:off x="5203632" y="2722278"/>
              <a:ext cx="527767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앞에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오브젝트에서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checkOut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태그인 오브젝트를 만나면 스스로 삭제한다고 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태그가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checkOut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인 오브젝트가 바로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Detector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Detector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개의 오브젝트로 이루어져 있으며 각각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DetectorLeft, DetectorRight, DetectorUp, DetectorDown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라는 이름으로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048E182-7A1A-4D13-B565-023C3BF38E8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C62C1-97F7-4C37-96E6-E5F0307D8DCD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7160F2-AB38-4B3E-A066-850507548E01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59E9CB1-168B-432B-B350-104DE42A93C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701D2EC-A424-40BB-8702-FA72023A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4" y="1435861"/>
            <a:ext cx="4446364" cy="25610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865E4D-C6FD-4BE9-8A3D-5961121C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869" y="4096753"/>
            <a:ext cx="2643974" cy="26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43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(Play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씬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7325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3.6 Canvas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98EC83-8DB1-4076-9618-1F9221C0C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79" y="1707159"/>
            <a:ext cx="5148903" cy="2733835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A2D7C03-2FC7-444F-80ED-E21F53DE1CB9}"/>
              </a:ext>
            </a:extLst>
          </p:cNvPr>
          <p:cNvGrpSpPr/>
          <p:nvPr/>
        </p:nvGrpSpPr>
        <p:grpSpPr>
          <a:xfrm>
            <a:off x="6096000" y="1707159"/>
            <a:ext cx="5519955" cy="1012051"/>
            <a:chOff x="5203631" y="2171892"/>
            <a:chExt cx="5277679" cy="10120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7C7923-5FDB-4DF0-898A-1455B6D8C50F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Canvas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823DBD-7A6B-4F5A-A48C-225B191270A9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UI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관리하는 오브젝트이며 하위 오브젝트로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Slider, Score, Stop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가지고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C1C98A7-8E98-4E07-9909-2F20B6DF3D6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379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3.6.1 Slider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C62C1-97F7-4C37-96E6-E5F0307D8DCD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7160F2-AB38-4B3E-A066-850507548E01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59E9CB1-168B-432B-B350-104DE42A93C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6D5C781-6658-4897-A0AE-01F03A19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63" y="1425943"/>
            <a:ext cx="4038600" cy="176212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02DF76D0-E1FB-4A79-B81F-8D05FBB16DC5}"/>
              </a:ext>
            </a:extLst>
          </p:cNvPr>
          <p:cNvGrpSpPr/>
          <p:nvPr/>
        </p:nvGrpSpPr>
        <p:grpSpPr>
          <a:xfrm>
            <a:off x="5201046" y="1425943"/>
            <a:ext cx="5494918" cy="1750715"/>
            <a:chOff x="5203631" y="2171892"/>
            <a:chExt cx="5277679" cy="17507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055CE2-BD31-4C0E-B6BB-48D41AF4D36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Slider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00DDBB-6B50-475A-94D1-A0D155CB567C}"/>
                </a:ext>
              </a:extLst>
            </p:cNvPr>
            <p:cNvSpPr/>
            <p:nvPr/>
          </p:nvSpPr>
          <p:spPr>
            <a:xfrm>
              <a:off x="5203632" y="2722278"/>
              <a:ext cx="527767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Slider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value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0~1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사이의 값을 가질 수 있으며 그 비율에 따라 색의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칠함 정도를 조절할 수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왼쪽의 위 사진은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value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일 때의 사진이고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아래 사진은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0.5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일 때의 사진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Player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PlayerController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스크립트에서 체력을 회복하거나 잃을 때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value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값을 변경합니다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606585A-553E-433C-A2C5-7E1AA4714D6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DAF6775-CB00-4D70-871E-4D46019F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63" y="3669933"/>
            <a:ext cx="4038600" cy="21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83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3.6.2 Score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C62C1-97F7-4C37-96E6-E5F0307D8DCD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7160F2-AB38-4B3E-A066-850507548E01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59E9CB1-168B-432B-B350-104DE42A93C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2DF76D0-E1FB-4A79-B81F-8D05FBB16DC5}"/>
              </a:ext>
            </a:extLst>
          </p:cNvPr>
          <p:cNvGrpSpPr/>
          <p:nvPr/>
        </p:nvGrpSpPr>
        <p:grpSpPr>
          <a:xfrm>
            <a:off x="5201046" y="1425943"/>
            <a:ext cx="5494918" cy="1381383"/>
            <a:chOff x="5203631" y="2171892"/>
            <a:chExt cx="5277679" cy="138138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055CE2-BD31-4C0E-B6BB-48D41AF4D36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Score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00DDBB-6B50-475A-94D1-A0D155CB567C}"/>
                </a:ext>
              </a:extLst>
            </p:cNvPr>
            <p:cNvSpPr/>
            <p:nvPr/>
          </p:nvSpPr>
          <p:spPr>
            <a:xfrm>
              <a:off x="5203632" y="2722278"/>
              <a:ext cx="527767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플레이어가 점수를 얻거나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 삭제되면서 점수를 증가시키는 등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점수가 변하면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Score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값이 변하고 그 것을 보여줍니다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Score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하위 오브젝트로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UI.Text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인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TextScore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가지고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606585A-553E-433C-A2C5-7E1AA4714D6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00A5FB-BD73-4A35-AD54-E9A971AEC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60" y="1525639"/>
            <a:ext cx="2761376" cy="11296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2FED2E-5052-438C-ADB9-267E47C7A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486" y="3634064"/>
            <a:ext cx="2530329" cy="240768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789D2C-18AC-4522-B388-4311BDABF204}"/>
              </a:ext>
            </a:extLst>
          </p:cNvPr>
          <p:cNvGrpSpPr/>
          <p:nvPr/>
        </p:nvGrpSpPr>
        <p:grpSpPr>
          <a:xfrm>
            <a:off x="5179204" y="3513872"/>
            <a:ext cx="5277679" cy="1504493"/>
            <a:chOff x="5203631" y="2171892"/>
            <a:chExt cx="5277679" cy="15044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9AFED6-C101-49BE-83F6-5056B4C3C1B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Score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53FEF1-341E-4FD4-94BC-5FF3F57B9B44}"/>
                </a:ext>
              </a:extLst>
            </p:cNvPr>
            <p:cNvSpPr/>
            <p:nvPr/>
          </p:nvSpPr>
          <p:spPr>
            <a:xfrm>
              <a:off x="5203632" y="2722278"/>
              <a:ext cx="527767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Score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점수를 관리하는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ScoreControl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스크립트를 가지고 있습니다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ScoreControl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스크립트는 하위 오브젝트인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TextScore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참조합니다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BF8BD50-4A0D-4395-A35C-9F77E8412A1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4D20031-70B0-4ACC-9D9A-E751D488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486" y="2741576"/>
            <a:ext cx="25336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39683"/>
              <a:ext cx="1576513" cy="49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Contests 1</a:t>
              </a:r>
            </a:p>
            <a:p>
              <a:pPr algn="ctr"/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 설명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7028035" y="1940026"/>
            <a:ext cx="5931017" cy="842774"/>
            <a:chOff x="5203632" y="2171892"/>
            <a:chExt cx="5277678" cy="8427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3717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장르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 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탄막슈팅 게임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 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5295072" y="2572002"/>
              <a:ext cx="1767485" cy="1262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23341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1.1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게임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43DCB-86BD-4EB5-AD5F-E0BDA9CE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36" y="1940026"/>
            <a:ext cx="5522002" cy="274941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61A541-9026-4E62-B6E3-030B8D181D46}"/>
              </a:ext>
            </a:extLst>
          </p:cNvPr>
          <p:cNvGrpSpPr/>
          <p:nvPr/>
        </p:nvGrpSpPr>
        <p:grpSpPr>
          <a:xfrm>
            <a:off x="7028035" y="2920449"/>
            <a:ext cx="5931017" cy="842774"/>
            <a:chOff x="5203632" y="2171892"/>
            <a:chExt cx="5277678" cy="8427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FD0722-7385-41AD-85A2-1092CA90FE72}"/>
                </a:ext>
              </a:extLst>
            </p:cNvPr>
            <p:cNvSpPr txBox="1"/>
            <p:nvPr/>
          </p:nvSpPr>
          <p:spPr>
            <a:xfrm>
              <a:off x="5203632" y="2171892"/>
              <a:ext cx="3717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기반 엔진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0C2E4DB-0F65-4077-8741-3853303C0ED3}"/>
                </a:ext>
              </a:extLst>
            </p:cNvPr>
            <p:cNvSpPr/>
            <p:nvPr/>
          </p:nvSpPr>
          <p:spPr>
            <a:xfrm>
              <a:off x="5203632" y="2722278"/>
              <a:ext cx="527767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 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Unity Engine 5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8FE92D-FAC6-458B-9BD6-E20F0C908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5072" y="2572002"/>
              <a:ext cx="1767485" cy="1262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EAF49E-5640-4AF1-B88F-2608EAF27BA0}"/>
              </a:ext>
            </a:extLst>
          </p:cNvPr>
          <p:cNvGrpSpPr/>
          <p:nvPr/>
        </p:nvGrpSpPr>
        <p:grpSpPr>
          <a:xfrm>
            <a:off x="7028035" y="3913499"/>
            <a:ext cx="5931017" cy="842774"/>
            <a:chOff x="5203632" y="2171892"/>
            <a:chExt cx="5277678" cy="8427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162FA3-ABBE-4610-947E-56B0B6159D14}"/>
                </a:ext>
              </a:extLst>
            </p:cNvPr>
            <p:cNvSpPr txBox="1"/>
            <p:nvPr/>
          </p:nvSpPr>
          <p:spPr>
            <a:xfrm>
              <a:off x="5203633" y="2171892"/>
              <a:ext cx="3717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3.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용량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912BA3-2B7C-416A-9201-1679A5081447}"/>
                </a:ext>
              </a:extLst>
            </p:cNvPr>
            <p:cNvSpPr/>
            <p:nvPr/>
          </p:nvSpPr>
          <p:spPr>
            <a:xfrm>
              <a:off x="5203632" y="2722278"/>
              <a:ext cx="527767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 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50MB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276B308-F56A-418E-83B7-D38BDEBC9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5072" y="2572002"/>
              <a:ext cx="1767485" cy="1262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5354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8" y="422305"/>
            <a:ext cx="79128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3.6.2.1 Score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오브젝트의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ScoreControl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 코드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9C6891-98A6-4C95-A4FF-5378D76B3B83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D4C7A-093B-4BD1-82F1-854A46A0CB22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4F6383-74F5-4DDA-9763-4CE0DFC89E4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D17B43-95E6-4DAE-9EE8-ECA5FF625DAA}"/>
              </a:ext>
            </a:extLst>
          </p:cNvPr>
          <p:cNvGrpSpPr/>
          <p:nvPr/>
        </p:nvGrpSpPr>
        <p:grpSpPr>
          <a:xfrm>
            <a:off x="6051660" y="3282463"/>
            <a:ext cx="5424316" cy="827385"/>
            <a:chOff x="5203631" y="2171892"/>
            <a:chExt cx="5277679" cy="8273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5A3CE6-572A-4322-8DEF-745E87C4A288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점수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(TextScore)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70FC56-FD48-4D45-A89E-37B054C80F0E}"/>
                </a:ext>
              </a:extLst>
            </p:cNvPr>
            <p:cNvSpPr/>
            <p:nvPr/>
          </p:nvSpPr>
          <p:spPr>
            <a:xfrm>
              <a:off x="5203632" y="2722278"/>
              <a:ext cx="52776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TextScore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자기 자신을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Text Score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받고 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6CE1E72-8FFF-4ECD-9F56-392B874A558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67A5072-97B1-49B4-9096-A69A431C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24" y="1707160"/>
            <a:ext cx="4495800" cy="43719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083DC9-A9B8-4A6F-A0AC-DDE7D276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42" y="1707160"/>
            <a:ext cx="3676650" cy="7524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6C2721-41B8-493A-AE04-83B633DC9AB3}"/>
              </a:ext>
            </a:extLst>
          </p:cNvPr>
          <p:cNvGrpSpPr/>
          <p:nvPr/>
        </p:nvGrpSpPr>
        <p:grpSpPr>
          <a:xfrm>
            <a:off x="6051660" y="4389613"/>
            <a:ext cx="5519956" cy="1381383"/>
            <a:chOff x="5203631" y="2171892"/>
            <a:chExt cx="5277679" cy="13813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2CA9DE-A49C-42EB-BB45-00492C69C92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1EC4947-AF06-4234-BAC2-CDCE41E726F3}"/>
                </a:ext>
              </a:extLst>
            </p:cNvPr>
            <p:cNvSpPr/>
            <p:nvPr/>
          </p:nvSpPr>
          <p:spPr>
            <a:xfrm>
              <a:off x="5203632" y="2722278"/>
              <a:ext cx="527767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currentScore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static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으로 선언했기 때문에 저장 공간이 딱 하나입니다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또한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public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으로 선언했기 때문에 어디서든 접근할 수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이러한 이유로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MiniCircleControl, PlayerController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ScoreControl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등 여러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곳에서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ScoreControl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currentScore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 접근하여 값을 변경할 수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CDD8A91-B684-4740-B7FC-1C31E7C7C56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493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3.6.3 Stop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C62C1-97F7-4C37-96E6-E5F0307D8DCD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7160F2-AB38-4B3E-A066-850507548E01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59E9CB1-168B-432B-B350-104DE42A93C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2DF76D0-E1FB-4A79-B81F-8D05FBB16DC5}"/>
              </a:ext>
            </a:extLst>
          </p:cNvPr>
          <p:cNvGrpSpPr/>
          <p:nvPr/>
        </p:nvGrpSpPr>
        <p:grpSpPr>
          <a:xfrm>
            <a:off x="5099266" y="1107161"/>
            <a:ext cx="5494918" cy="1935381"/>
            <a:chOff x="5203631" y="2171892"/>
            <a:chExt cx="5277679" cy="19353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055CE2-BD31-4C0E-B6BB-48D41AF4D36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Stop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00DDBB-6B50-475A-94D1-A0D155CB567C}"/>
                </a:ext>
              </a:extLst>
            </p:cNvPr>
            <p:cNvSpPr/>
            <p:nvPr/>
          </p:nvSpPr>
          <p:spPr>
            <a:xfrm>
              <a:off x="5203632" y="2722278"/>
              <a:ext cx="527767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사용자가 게임 도중에 멈추고 싶을 때 사용하는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UI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사용자가 게임 도중에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esc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누른다면 일시 정지 텍스트와 함께 게임을 종료할 수 있는 게임 종료 버튼이 나타납니다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GameManager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 의해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Active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여부가 결정됩니다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하위 오브젝트로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stopMessage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ExitButton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가지고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606585A-553E-433C-A2C5-7E1AA4714D6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789D2C-18AC-4522-B388-4311BDABF204}"/>
              </a:ext>
            </a:extLst>
          </p:cNvPr>
          <p:cNvGrpSpPr/>
          <p:nvPr/>
        </p:nvGrpSpPr>
        <p:grpSpPr>
          <a:xfrm>
            <a:off x="5179204" y="3513872"/>
            <a:ext cx="5277679" cy="858163"/>
            <a:chOff x="5203631" y="2171892"/>
            <a:chExt cx="5277679" cy="8581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9AFED6-C101-49BE-83F6-5056B4C3C1B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Score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53FEF1-341E-4FD4-94BC-5FF3F57B9B44}"/>
                </a:ext>
              </a:extLst>
            </p:cNvPr>
            <p:cNvSpPr/>
            <p:nvPr/>
          </p:nvSpPr>
          <p:spPr>
            <a:xfrm>
              <a:off x="5203632" y="2722278"/>
              <a:ext cx="52776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별 다른 컴포넌트를 가지고 있지 않습니다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BF8BD50-4A0D-4395-A35C-9F77E8412A1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F90D77B-8EF5-4002-A914-E6E352FE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13" y="1203398"/>
            <a:ext cx="2368364" cy="1470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E0C841-B900-4BE8-9BF6-CE75A7D6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52" y="2809397"/>
            <a:ext cx="1800225" cy="533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CB0CE9-7379-434F-8EF9-21E010542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458" y="3513872"/>
            <a:ext cx="2588573" cy="216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2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3.6.3.1 StopMessage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C62C1-97F7-4C37-96E6-E5F0307D8DCD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7160F2-AB38-4B3E-A066-850507548E01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59E9CB1-168B-432B-B350-104DE42A93C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2DF76D0-E1FB-4A79-B81F-8D05FBB16DC5}"/>
              </a:ext>
            </a:extLst>
          </p:cNvPr>
          <p:cNvGrpSpPr/>
          <p:nvPr/>
        </p:nvGrpSpPr>
        <p:grpSpPr>
          <a:xfrm>
            <a:off x="5222081" y="1493619"/>
            <a:ext cx="5494918" cy="1012051"/>
            <a:chOff x="5203631" y="2171892"/>
            <a:chExt cx="5277679" cy="101205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055CE2-BD31-4C0E-B6BB-48D41AF4D36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StopMessage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00DDBB-6B50-475A-94D1-A0D155CB567C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사용자가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esc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눌렀을 때 일지 정지가 된 것을 시각적으로 확인할 수 있게 표시해주는 메시지 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 UI.Text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만들었습니다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606585A-553E-433C-A2C5-7E1AA4714D6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789D2C-18AC-4522-B388-4311BDABF204}"/>
              </a:ext>
            </a:extLst>
          </p:cNvPr>
          <p:cNvGrpSpPr/>
          <p:nvPr/>
        </p:nvGrpSpPr>
        <p:grpSpPr>
          <a:xfrm>
            <a:off x="5317286" y="3743534"/>
            <a:ext cx="5277679" cy="1289050"/>
            <a:chOff x="5203631" y="2171892"/>
            <a:chExt cx="5277679" cy="12890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9AFED6-C101-49BE-83F6-5056B4C3C1B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StopMessage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53FEF1-341E-4FD4-94BC-5FF3F57B9B44}"/>
                </a:ext>
              </a:extLst>
            </p:cNvPr>
            <p:cNvSpPr/>
            <p:nvPr/>
          </p:nvSpPr>
          <p:spPr>
            <a:xfrm>
              <a:off x="5203632" y="2722278"/>
              <a:ext cx="52776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일시 정지가 된 것을 시각적으로 확인하는 용도 외에는 별 다른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기능을 필요로 하지 않기 때문에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Text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내용만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“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일시 정지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”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수정했습니다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BF8BD50-4A0D-4395-A35C-9F77E8412A1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0E2F60C-1027-41D9-A6E3-01243270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0" y="1612605"/>
            <a:ext cx="3495675" cy="1419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397437-1E5E-449B-AE1B-CD4F3F3B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96" y="3743534"/>
            <a:ext cx="2908919" cy="293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59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3.6.3.2 ExitButton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0C62C1-97F7-4C37-96E6-E5F0307D8DCD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7160F2-AB38-4B3E-A066-850507548E01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59E9CB1-168B-432B-B350-104DE42A93C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2DF76D0-E1FB-4A79-B81F-8D05FBB16DC5}"/>
              </a:ext>
            </a:extLst>
          </p:cNvPr>
          <p:cNvGrpSpPr/>
          <p:nvPr/>
        </p:nvGrpSpPr>
        <p:grpSpPr>
          <a:xfrm>
            <a:off x="5222081" y="1493619"/>
            <a:ext cx="5494918" cy="1196717"/>
            <a:chOff x="5203631" y="2171892"/>
            <a:chExt cx="5277679" cy="11967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055CE2-BD31-4C0E-B6BB-48D41AF4D36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ExitButton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F00DDBB-6B50-475A-94D1-A0D155CB567C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사용자가 게임을 종료하고 싶어할 경우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esc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통해 종료할 수 있게 버튼으로 만들었습니다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 종료를 누르면 프로그램이 종료됩니다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606585A-553E-433C-A2C5-7E1AA4714D66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789D2C-18AC-4522-B388-4311BDABF204}"/>
              </a:ext>
            </a:extLst>
          </p:cNvPr>
          <p:cNvGrpSpPr/>
          <p:nvPr/>
        </p:nvGrpSpPr>
        <p:grpSpPr>
          <a:xfrm>
            <a:off x="5317286" y="2952925"/>
            <a:ext cx="5277679" cy="1289050"/>
            <a:chOff x="5203631" y="2171892"/>
            <a:chExt cx="5277679" cy="12890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9AFED6-C101-49BE-83F6-5056B4C3C1B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ExitButton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53FEF1-341E-4FD4-94BC-5FF3F57B9B44}"/>
                </a:ext>
              </a:extLst>
            </p:cNvPr>
            <p:cNvSpPr/>
            <p:nvPr/>
          </p:nvSpPr>
          <p:spPr>
            <a:xfrm>
              <a:off x="5203632" y="2722278"/>
              <a:ext cx="52776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On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Click()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Exit.OnClickExit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함수를 지정하여 버튼을 클릭했을 시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Exit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스크립트의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OnClickExit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함수를 실행할 수 있도록 했습니다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BF8BD50-4A0D-4395-A35C-9F77E8412A1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360B22C-EC7E-41AC-B2AB-571E57C8B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40" y="1491522"/>
            <a:ext cx="2009775" cy="666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9428A5-5E1C-4F84-B106-302E8241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535" y="2952925"/>
            <a:ext cx="2054080" cy="3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1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8" y="422305"/>
            <a:ext cx="79128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3.6.3.2.1 ExitButton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Exit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스크립트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9C6891-98A6-4C95-A4FF-5378D76B3B83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D4C7A-093B-4BD1-82F1-854A46A0CB22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4F6383-74F5-4DDA-9763-4CE0DFC89E4D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D17B43-95E6-4DAE-9EE8-ECA5FF625DAA}"/>
              </a:ext>
            </a:extLst>
          </p:cNvPr>
          <p:cNvGrpSpPr/>
          <p:nvPr/>
        </p:nvGrpSpPr>
        <p:grpSpPr>
          <a:xfrm>
            <a:off x="5489598" y="1715795"/>
            <a:ext cx="5424316" cy="827385"/>
            <a:chOff x="5203631" y="2171892"/>
            <a:chExt cx="5277679" cy="8273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5A3CE6-572A-4322-8DEF-745E87C4A288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Exit OnclickExit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70FC56-FD48-4D45-A89E-37B054C80F0E}"/>
                </a:ext>
              </a:extLst>
            </p:cNvPr>
            <p:cNvSpPr/>
            <p:nvPr/>
          </p:nvSpPr>
          <p:spPr>
            <a:xfrm>
              <a:off x="5203632" y="2722278"/>
              <a:ext cx="52776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함수가 실행되면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Application.Quit()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실행하도록 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6CE1E72-8FFF-4ECD-9F56-392B874A5585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6C2721-41B8-493A-AE04-83B633DC9AB3}"/>
              </a:ext>
            </a:extLst>
          </p:cNvPr>
          <p:cNvGrpSpPr/>
          <p:nvPr/>
        </p:nvGrpSpPr>
        <p:grpSpPr>
          <a:xfrm>
            <a:off x="5489598" y="2822945"/>
            <a:ext cx="5519956" cy="827385"/>
            <a:chOff x="5203631" y="2171892"/>
            <a:chExt cx="5277679" cy="8273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2CA9DE-A49C-42EB-BB45-00492C69C927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1EC4947-AF06-4234-BAC2-CDCE41E726F3}"/>
                </a:ext>
              </a:extLst>
            </p:cNvPr>
            <p:cNvSpPr/>
            <p:nvPr/>
          </p:nvSpPr>
          <p:spPr>
            <a:xfrm>
              <a:off x="5203632" y="2722278"/>
              <a:ext cx="52776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Application.Quit()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프로그램이 종료될 수 있도록 하는 함수입니다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CDD8A91-B684-4740-B7FC-1C31E7C7C562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스크린샷, 노트북, 전화이(가) 표시된 사진&#10;&#10;자동 생성된 설명">
            <a:extLst>
              <a:ext uri="{FF2B5EF4-FFF2-40B4-BE49-F238E27FC236}">
                <a16:creationId xmlns:a16="http://schemas.microsoft.com/office/drawing/2014/main" id="{4D16FAD7-DE98-4448-9769-C71D23906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98" y="1715795"/>
            <a:ext cx="3324830" cy="36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83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(Play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씬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7325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3.7 GameManager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A2D7C03-2FC7-444F-80ED-E21F53DE1CB9}"/>
              </a:ext>
            </a:extLst>
          </p:cNvPr>
          <p:cNvGrpSpPr/>
          <p:nvPr/>
        </p:nvGrpSpPr>
        <p:grpSpPr>
          <a:xfrm>
            <a:off x="5592660" y="1570465"/>
            <a:ext cx="5519955" cy="1012051"/>
            <a:chOff x="5203631" y="2171892"/>
            <a:chExt cx="5277679" cy="10120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7C7923-5FDB-4DF0-898A-1455B6D8C50F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GameManager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823DBD-7A6B-4F5A-A48C-225B191270A9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게임의 흐름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일시정지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조절하며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 Message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와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 Button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참조하여 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평소에는 비활성화로 하다가 일시정지시 활성화 상태로 변경합니다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C1C98A7-8E98-4E07-9909-2F20B6DF3D6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51F69E5-E4A2-4288-9601-DB01624E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52" y="1667617"/>
            <a:ext cx="37052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03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(Play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씬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7325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3.7.1 GameManager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소스코드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A2D7C03-2FC7-444F-80ED-E21F53DE1CB9}"/>
              </a:ext>
            </a:extLst>
          </p:cNvPr>
          <p:cNvGrpSpPr/>
          <p:nvPr/>
        </p:nvGrpSpPr>
        <p:grpSpPr>
          <a:xfrm>
            <a:off x="5592660" y="1570465"/>
            <a:ext cx="5519955" cy="1012051"/>
            <a:chOff x="5203631" y="2171892"/>
            <a:chExt cx="5277679" cy="10120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7C7923-5FDB-4DF0-898A-1455B6D8C50F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GameManager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823DBD-7A6B-4F5A-A48C-225B191270A9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게임의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UI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관리하는 오브젝트이며 하위 오브젝트로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Slider, Score, Stop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</a:t>
              </a:r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가지고 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C1C98A7-8E98-4E07-9909-2F20B6DF3D6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5D2C222-54A9-444D-99F2-B20ADA8A1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28" y="966074"/>
            <a:ext cx="2697546" cy="5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93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(Play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씬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7325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3.7.2 GameManager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소스코드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#1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A2D7C03-2FC7-444F-80ED-E21F53DE1CB9}"/>
              </a:ext>
            </a:extLst>
          </p:cNvPr>
          <p:cNvGrpSpPr/>
          <p:nvPr/>
        </p:nvGrpSpPr>
        <p:grpSpPr>
          <a:xfrm>
            <a:off x="5584271" y="1681162"/>
            <a:ext cx="5519955" cy="1196717"/>
            <a:chOff x="5203631" y="2171892"/>
            <a:chExt cx="5277679" cy="119671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7C7923-5FDB-4DF0-898A-1455B6D8C50F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GameManager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변수들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Awake, Start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823DBD-7A6B-4F5A-A48C-225B191270A9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일시정지 상태를 저장하는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bool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변수입니다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StopObject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StopButton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과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StopMessage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상위 오브젝트를 참조하는 변수입니다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C1C98A7-8E98-4E07-9909-2F20B6DF3D6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1CB03F0-EBE3-4732-8068-04B9FA84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22" y="1681162"/>
            <a:ext cx="3991018" cy="294117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82BD38-5580-4905-9A1D-1E3B2243151A}"/>
              </a:ext>
            </a:extLst>
          </p:cNvPr>
          <p:cNvGrpSpPr/>
          <p:nvPr/>
        </p:nvGrpSpPr>
        <p:grpSpPr>
          <a:xfrm>
            <a:off x="5584269" y="3938857"/>
            <a:ext cx="5519956" cy="1196717"/>
            <a:chOff x="5203631" y="2171892"/>
            <a:chExt cx="5277679" cy="11967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521986-A8D3-425D-8ED9-9C8D0995FE0B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4110A8-D4E9-4BAD-B60A-2C840F1B9962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Awake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Start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보다 더 빨리 실행되는 함수로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GameManager gm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에 자기 자신을 대입합니다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Start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함수에서는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false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Stop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오브젝트를 비활성화 시킵니다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D7E1DFB-CB2E-4735-BA56-37F4530DD0F8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7925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(Play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씬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7325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3.7.3 GameManager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소스코드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#2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A2D7C03-2FC7-444F-80ED-E21F53DE1CB9}"/>
              </a:ext>
            </a:extLst>
          </p:cNvPr>
          <p:cNvGrpSpPr/>
          <p:nvPr/>
        </p:nvGrpSpPr>
        <p:grpSpPr>
          <a:xfrm>
            <a:off x="5584271" y="1681162"/>
            <a:ext cx="5519955" cy="1196717"/>
            <a:chOff x="5203631" y="2171892"/>
            <a:chExt cx="5277679" cy="119671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97C7923-5FDB-4DF0-898A-1455B6D8C50F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GameManager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</a:t>
              </a:r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Update, GameOver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함수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F823DBD-7A6B-4F5A-A48C-225B191270A9}"/>
                </a:ext>
              </a:extLst>
            </p:cNvPr>
            <p:cNvSpPr/>
            <p:nvPr/>
          </p:nvSpPr>
          <p:spPr>
            <a:xfrm>
              <a:off x="5203632" y="2722278"/>
              <a:ext cx="5277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Esc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 입력으로 들어오면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의 상태에 따라 일시 정지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일시 정지 해제 둘 중 하나의 기능을 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GameOver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함수를 정의합니다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2C1C98A7-8E98-4E07-9909-2F20B6DF3D6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EFCC7FF-F0CC-4285-B9CE-43BF18D5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36" y="1681162"/>
            <a:ext cx="4305386" cy="463844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A1E15B-5EE2-4B35-81BE-292327D9E578}"/>
              </a:ext>
            </a:extLst>
          </p:cNvPr>
          <p:cNvGrpSpPr/>
          <p:nvPr/>
        </p:nvGrpSpPr>
        <p:grpSpPr>
          <a:xfrm>
            <a:off x="5584269" y="3938857"/>
            <a:ext cx="5519956" cy="2120046"/>
            <a:chOff x="5203631" y="2171892"/>
            <a:chExt cx="5277679" cy="21200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50B9B8-414B-4722-9F32-408EF5AA43B2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 설명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C9B210-9A61-4D85-BA55-C51AD179E561}"/>
                </a:ext>
              </a:extLst>
            </p:cNvPr>
            <p:cNvSpPr/>
            <p:nvPr/>
          </p:nvSpPr>
          <p:spPr>
            <a:xfrm>
              <a:off x="5203632" y="2722278"/>
              <a:ext cx="527767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Esc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키가 입력으로 들어오면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체크해서 일시정지로 할지 해제로 할지 정합니다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Time.timeScale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는 게임속의 시간을 정의하는 것으로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0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으로 설정하면 시간이 흐르지 않는 멈춰있는 상태가 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 1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설정한다면 다시 흐르던 시간대로 흘러갑니다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.(2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설정한다면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배로 흘러갑니다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.)</a:t>
              </a:r>
            </a:p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그 후에 상황에 따라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StopObject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활성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비활성화 시킵니다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GameOver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함수는 호출됐을 시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GameOver Scene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실행합니다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0BCE8FA-A9EC-4D6F-AE37-0D89A026BE1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51F3CC5-866F-4162-B250-B3C1BD85DBFC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649212" y="2692870"/>
            <a:ext cx="1935058" cy="258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B917A1-0235-43AD-B250-44E1E3044EFC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649212" y="3858940"/>
            <a:ext cx="1935058" cy="141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34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(Play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씬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7325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3.8 GameOver Scene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Canvas.Text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974C64-D631-4BB5-B75D-A88F4F09B5A0}"/>
              </a:ext>
            </a:extLst>
          </p:cNvPr>
          <p:cNvGrpSpPr/>
          <p:nvPr/>
        </p:nvGrpSpPr>
        <p:grpSpPr>
          <a:xfrm>
            <a:off x="5099266" y="1107161"/>
            <a:ext cx="5494918" cy="1012051"/>
            <a:chOff x="5203631" y="2171892"/>
            <a:chExt cx="5277679" cy="101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154176-1DD3-45C9-950B-4762C8487D90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Text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6B89C3-37F1-498F-A9B8-C5FC94D2C8AB}"/>
                </a:ext>
              </a:extLst>
            </p:cNvPr>
            <p:cNvSpPr/>
            <p:nvPr/>
          </p:nvSpPr>
          <p:spPr>
            <a:xfrm>
              <a:off x="5203632" y="2722278"/>
              <a:ext cx="52776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게임이 종료되어 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GameOver Scene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으로 넘어올 경우 왼쪽의 사진과 같은 글이 나옵니다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22A7AD6-F0D2-4335-9F12-352DF4B03364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3036B14-D341-4133-B922-ACFE9DB3E423}"/>
              </a:ext>
            </a:extLst>
          </p:cNvPr>
          <p:cNvGrpSpPr/>
          <p:nvPr/>
        </p:nvGrpSpPr>
        <p:grpSpPr>
          <a:xfrm>
            <a:off x="5179204" y="3513872"/>
            <a:ext cx="5277679" cy="1073606"/>
            <a:chOff x="5203631" y="2171892"/>
            <a:chExt cx="5277679" cy="10736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7CC398-2422-4AD2-B8BF-1535EF57285E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Score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컴포넌트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52BD81-4E4A-44E4-A9E8-D8E9DD23098D}"/>
                </a:ext>
              </a:extLst>
            </p:cNvPr>
            <p:cNvSpPr/>
            <p:nvPr/>
          </p:nvSpPr>
          <p:spPr>
            <a:xfrm>
              <a:off x="5203632" y="2722278"/>
              <a:ext cx="52776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메시지를 알리는 것 외엔 다른 목적이 없기 때문에 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Text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만 수정했습니다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F49A816-CBAE-4669-B5DD-F25B18382284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A5DD5D4-3C9E-46B6-81F3-DC08F463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1195388"/>
            <a:ext cx="4721007" cy="23184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79747B-1A3A-4C5A-968E-3DD16D36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869" y="3596692"/>
            <a:ext cx="2499251" cy="29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39683"/>
              <a:ext cx="1576513" cy="49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Contests 1</a:t>
              </a:r>
            </a:p>
            <a:p>
              <a:pPr algn="ctr"/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 설명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6323771" y="2137602"/>
            <a:ext cx="5277679" cy="1843048"/>
            <a:chOff x="5203631" y="2171892"/>
            <a:chExt cx="5277679" cy="1843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곰플레이어의 이스터에그 닷지를 발전시키자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 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오른쪽의 사진은 곰플레이어의 이스터에그로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‘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닷지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’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라는 게임인데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 총알을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아슬아슬하게 피해가며 점수를 쌓는 게임입니다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 </a:t>
              </a: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하지만 총알에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번만 닿아도 게임이 바로 끝나버리는 시스템이기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때문에 아쉬운 경우가 많았고 이번 기회에 조금 더 발전시켜서 좀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더 오래 플레이 할 수  있게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조금 더 스릴감 있게 만들어 보자고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생각했습니다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33261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1.2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게임 선택의 이유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9A9541-048D-40AD-ADD1-A209BA78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2" y="1514431"/>
            <a:ext cx="56578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980"/>
            <a:chOff x="640080" y="-971550"/>
            <a:chExt cx="1660746" cy="766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7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3</a:t>
              </a:r>
            </a:p>
            <a:p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오브젝트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스크립트 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 설명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(Play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씬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422305"/>
            <a:ext cx="73255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3.8.1 GameOver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텍스트 애니메이션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974C64-D631-4BB5-B75D-A88F4F09B5A0}"/>
              </a:ext>
            </a:extLst>
          </p:cNvPr>
          <p:cNvGrpSpPr/>
          <p:nvPr/>
        </p:nvGrpSpPr>
        <p:grpSpPr>
          <a:xfrm>
            <a:off x="5099266" y="1107161"/>
            <a:ext cx="5494918" cy="827385"/>
            <a:chOff x="5203631" y="2171892"/>
            <a:chExt cx="5277679" cy="8273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154176-1DD3-45C9-950B-4762C8487D90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Text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B6B89C3-37F1-498F-A9B8-C5FC94D2C8AB}"/>
                </a:ext>
              </a:extLst>
            </p:cNvPr>
            <p:cNvSpPr/>
            <p:nvPr/>
          </p:nvSpPr>
          <p:spPr>
            <a:xfrm>
              <a:off x="5203632" y="2722278"/>
              <a:ext cx="52776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애니메이션을 통해 메시지가 깜빡이는 효과를 주었습니다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22A7AD6-F0D2-4335-9F12-352DF4B03364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3036B14-D341-4133-B922-ACFE9DB3E423}"/>
              </a:ext>
            </a:extLst>
          </p:cNvPr>
          <p:cNvGrpSpPr/>
          <p:nvPr/>
        </p:nvGrpSpPr>
        <p:grpSpPr>
          <a:xfrm>
            <a:off x="6382781" y="3538778"/>
            <a:ext cx="5277679" cy="1289050"/>
            <a:chOff x="5203631" y="2171892"/>
            <a:chExt cx="5277679" cy="12890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7CC398-2422-4AD2-B8BF-1535EF57285E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Text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애니메이션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52BD81-4E4A-44E4-A9E8-D8E9DD23098D}"/>
                </a:ext>
              </a:extLst>
            </p:cNvPr>
            <p:cNvSpPr/>
            <p:nvPr/>
          </p:nvSpPr>
          <p:spPr>
            <a:xfrm>
              <a:off x="5203632" y="2722278"/>
              <a:ext cx="52776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0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초시점에는 글자색의 투명도를 불투명하게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초시점에는 투명도를 낮춰 많이 투명한 글자로</a:t>
              </a:r>
              <a:endPara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r>
                <a:rPr lang="ko-KR" altLang="en-US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초시점에 다시 투명도를 높이는 방식으로 했습니다</a:t>
              </a:r>
              <a:r>
                <a:rPr lang="en-US" altLang="ko-KR" sz="14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F49A816-CBAE-4669-B5DD-F25B18382284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녹화_2020_06_22_21_05_47_10">
            <a:hlinkClick r:id="" action="ppaction://media"/>
            <a:extLst>
              <a:ext uri="{FF2B5EF4-FFF2-40B4-BE49-F238E27FC236}">
                <a16:creationId xmlns:a16="http://schemas.microsoft.com/office/drawing/2014/main" id="{EB9D16E9-CD19-449E-848C-D2F1DA1EC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659" y="1230311"/>
            <a:ext cx="4330825" cy="2135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4EA6E7-9071-4796-85A2-0E2AF13B7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62" y="3591548"/>
            <a:ext cx="6096000" cy="12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88278" y="2534980"/>
            <a:ext cx="4415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이상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hold out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발표 마치겠습니다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감사합니다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1838587" y="573536"/>
            <a:ext cx="8514825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E9C4F-565B-451E-BB81-6CEE8C688522}"/>
              </a:ext>
            </a:extLst>
          </p:cNvPr>
          <p:cNvSpPr txBox="1"/>
          <p:nvPr/>
        </p:nvSpPr>
        <p:spPr>
          <a:xfrm>
            <a:off x="5109991" y="4513277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20152044 </a:t>
            </a:r>
            <a:r>
              <a:rPr lang="ko-KR" altLang="en-US" dirty="0"/>
              <a:t>박희성</a:t>
            </a:r>
          </a:p>
        </p:txBody>
      </p:sp>
    </p:spTree>
    <p:extLst>
      <p:ext uri="{BB962C8B-B14F-4D97-AF65-F5344CB8AC3E}">
        <p14:creationId xmlns:p14="http://schemas.microsoft.com/office/powerpoint/2010/main" val="375078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839683"/>
              <a:ext cx="1576513" cy="496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Contests 1</a:t>
              </a:r>
            </a:p>
            <a:p>
              <a:pPr algn="ctr"/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 설명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6174297" y="2137602"/>
            <a:ext cx="5931017" cy="3243431"/>
            <a:chOff x="5203632" y="2171892"/>
            <a:chExt cx="5277678" cy="32434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3717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Hold out </a:t>
              </a:r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플레이 방법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2" y="2722278"/>
              <a:ext cx="5277678" cy="2693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 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BigCircle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이라는 큰 원이 생기고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1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초마다 초록에서 노랑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노랑에서 빨강으로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색이 변하며 빨강 이후에는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이라는 작은 원을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8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개 생성합니다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MiniCircle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은 초록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노랑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파랑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빨강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가지의 색을 가지고 사방으로 나아갑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플레이어는 방향키를 이용해 원하는 곳으로 이동할 수 있으며 플레이어의 색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은 랜덤 한 시간마다 몸체의 색이 초록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노랑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파랑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빨강으로 변합니다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플레이어와 같은 색을 가진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MiniCircle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을 획득할 경우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점과 함께 약간의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체력을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획득할 수 있고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다른 색을 획득한 경우 체력을 잃습니다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최고점수를 받아봅시다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!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25186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1.3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게임 플레이 방법</a:t>
            </a:r>
          </a:p>
        </p:txBody>
      </p:sp>
      <p:pic>
        <p:nvPicPr>
          <p:cNvPr id="11" name="녹화_2020_06_22_21_10_14_45">
            <a:hlinkClick r:id="" action="ppaction://media"/>
            <a:extLst>
              <a:ext uri="{FF2B5EF4-FFF2-40B4-BE49-F238E27FC236}">
                <a16:creationId xmlns:a16="http://schemas.microsoft.com/office/drawing/2014/main" id="{D9B70BD3-CB8B-42BB-A2A7-3EC3DC0C9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052" y="2224565"/>
            <a:ext cx="5201821" cy="2565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39BABD-D854-4B88-90AD-DA186AC14831}"/>
              </a:ext>
            </a:extLst>
          </p:cNvPr>
          <p:cNvSpPr txBox="1"/>
          <p:nvPr/>
        </p:nvSpPr>
        <p:spPr>
          <a:xfrm>
            <a:off x="492641" y="4850138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동영상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3857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4502055" y="2753094"/>
            <a:ext cx="3187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Contents 2</a:t>
            </a: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게임의 흐름도 및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Scene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1838587" y="573536"/>
            <a:ext cx="8514825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943153"/>
              <a:ext cx="1576513" cy="703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2</a:t>
              </a:r>
            </a:p>
            <a:p>
              <a:pPr algn="ctr"/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게임의 흐름도 및</a:t>
              </a:r>
              <a:endPara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Scene</a:t>
              </a:r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소개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2.1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게임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Scene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플로우 차트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FFB9D6-00F9-4BCD-91D4-24F37566D968}"/>
              </a:ext>
            </a:extLst>
          </p:cNvPr>
          <p:cNvSpPr/>
          <p:nvPr/>
        </p:nvSpPr>
        <p:spPr>
          <a:xfrm>
            <a:off x="4745372" y="1493240"/>
            <a:ext cx="2701255" cy="9731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Intro</a:t>
            </a:r>
            <a:endParaRPr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FCC86E-DE2A-4609-B61F-13A80CB3146E}"/>
              </a:ext>
            </a:extLst>
          </p:cNvPr>
          <p:cNvSpPr/>
          <p:nvPr/>
        </p:nvSpPr>
        <p:spPr>
          <a:xfrm>
            <a:off x="4745371" y="2808214"/>
            <a:ext cx="2701255" cy="9731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Play</a:t>
            </a:r>
            <a:endParaRPr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E6CA0C-FB31-4D41-B50D-1BF04C0A20C1}"/>
              </a:ext>
            </a:extLst>
          </p:cNvPr>
          <p:cNvSpPr/>
          <p:nvPr/>
        </p:nvSpPr>
        <p:spPr>
          <a:xfrm>
            <a:off x="4745370" y="4123188"/>
            <a:ext cx="2701255" cy="9731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GameOver</a:t>
            </a:r>
            <a:endParaRPr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78B30A6-7350-4CF9-960A-F0807A16E681}"/>
              </a:ext>
            </a:extLst>
          </p:cNvPr>
          <p:cNvCxnSpPr>
            <a:cxnSpLocks/>
          </p:cNvCxnSpPr>
          <p:nvPr/>
        </p:nvCxnSpPr>
        <p:spPr>
          <a:xfrm>
            <a:off x="7667538" y="3294775"/>
            <a:ext cx="755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8B643EB-DD92-449A-8241-2AB22F819286}"/>
              </a:ext>
            </a:extLst>
          </p:cNvPr>
          <p:cNvCxnSpPr>
            <a:cxnSpLocks/>
          </p:cNvCxnSpPr>
          <p:nvPr/>
        </p:nvCxnSpPr>
        <p:spPr>
          <a:xfrm>
            <a:off x="8422547" y="3294775"/>
            <a:ext cx="0" cy="1314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3F9E5E1-271F-449E-BC5C-1E78EECF283D}"/>
              </a:ext>
            </a:extLst>
          </p:cNvPr>
          <p:cNvCxnSpPr>
            <a:cxnSpLocks/>
          </p:cNvCxnSpPr>
          <p:nvPr/>
        </p:nvCxnSpPr>
        <p:spPr>
          <a:xfrm flipH="1">
            <a:off x="7667538" y="4609749"/>
            <a:ext cx="755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A275D20-94E9-4889-AF33-3DE5ABF47A5C}"/>
              </a:ext>
            </a:extLst>
          </p:cNvPr>
          <p:cNvCxnSpPr>
            <a:cxnSpLocks/>
          </p:cNvCxnSpPr>
          <p:nvPr/>
        </p:nvCxnSpPr>
        <p:spPr>
          <a:xfrm>
            <a:off x="3772249" y="4609749"/>
            <a:ext cx="700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88B13A1-6685-4FDC-8DA8-0C3783D5F5F8}"/>
              </a:ext>
            </a:extLst>
          </p:cNvPr>
          <p:cNvCxnSpPr>
            <a:cxnSpLocks/>
          </p:cNvCxnSpPr>
          <p:nvPr/>
        </p:nvCxnSpPr>
        <p:spPr>
          <a:xfrm>
            <a:off x="3772249" y="3284288"/>
            <a:ext cx="0" cy="1314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8A47178-CF45-4293-9586-B5AEB37B9D6D}"/>
              </a:ext>
            </a:extLst>
          </p:cNvPr>
          <p:cNvCxnSpPr>
            <a:cxnSpLocks/>
          </p:cNvCxnSpPr>
          <p:nvPr/>
        </p:nvCxnSpPr>
        <p:spPr>
          <a:xfrm>
            <a:off x="3772249" y="3294775"/>
            <a:ext cx="608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760AED1-F28E-4344-95CA-A9B7BCB2B69F}"/>
              </a:ext>
            </a:extLst>
          </p:cNvPr>
          <p:cNvSpPr txBox="1"/>
          <p:nvPr/>
        </p:nvSpPr>
        <p:spPr>
          <a:xfrm>
            <a:off x="2984513" y="3659479"/>
            <a:ext cx="72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Retry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F22EE5-0F4C-44D6-9734-9816CB1207BC}"/>
              </a:ext>
            </a:extLst>
          </p:cNvPr>
          <p:cNvSpPr txBox="1"/>
          <p:nvPr/>
        </p:nvSpPr>
        <p:spPr>
          <a:xfrm>
            <a:off x="8419747" y="365947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게임 오버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90D9BE9-B0A3-4F4B-99C7-F9BD7AE72DA0}"/>
              </a:ext>
            </a:extLst>
          </p:cNvPr>
          <p:cNvSpPr/>
          <p:nvPr/>
        </p:nvSpPr>
        <p:spPr>
          <a:xfrm>
            <a:off x="2476571" y="5489158"/>
            <a:ext cx="72388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게임 설명인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Intro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씬에서 게임을 플레이하는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Play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씬으로 넘어가고 게임오버가 되 면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GameOver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씬으로 넘어갑니다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재시작을 하면 다시 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Play</a:t>
            </a:r>
            <a:r>
              <a:rPr lang="ko-KR" altLang="en-US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씬으로 넘어가는 반복구조 입니다</a:t>
            </a:r>
            <a:r>
              <a: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4A2FA-4AC3-4FE4-80C2-E8C243F45F1D}"/>
              </a:ext>
            </a:extLst>
          </p:cNvPr>
          <p:cNvSpPr txBox="1"/>
          <p:nvPr/>
        </p:nvSpPr>
        <p:spPr>
          <a:xfrm>
            <a:off x="2388869" y="422305"/>
            <a:ext cx="55806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2.2 Intro Scene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01EEE4-47F8-4C7C-91C8-DD984D7FA4F2}"/>
              </a:ext>
            </a:extLst>
          </p:cNvPr>
          <p:cNvGrpSpPr/>
          <p:nvPr/>
        </p:nvGrpSpPr>
        <p:grpSpPr>
          <a:xfrm>
            <a:off x="6239881" y="1669842"/>
            <a:ext cx="5277679" cy="1843048"/>
            <a:chOff x="5203631" y="2171892"/>
            <a:chExt cx="5277679" cy="18430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2691B8-8CA7-4820-A1C8-25A562E0F29C}"/>
                </a:ext>
              </a:extLst>
            </p:cNvPr>
            <p:cNvSpPr txBox="1"/>
            <p:nvPr/>
          </p:nvSpPr>
          <p:spPr>
            <a:xfrm>
              <a:off x="5203631" y="2171892"/>
              <a:ext cx="527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Intro Scene</a:t>
              </a:r>
              <a:endPara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E1889F-7C13-4980-A256-9EF1A1F5EFAD}"/>
                </a:ext>
              </a:extLst>
            </p:cNvPr>
            <p:cNvSpPr/>
            <p:nvPr/>
          </p:nvSpPr>
          <p:spPr>
            <a:xfrm>
              <a:off x="5203632" y="2722278"/>
              <a:ext cx="5277678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 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Intro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Scene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은 프로그램을 처음 실행시킬 때 나오는 화면으로 </a:t>
              </a:r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기본적인 게임 정보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조작방법을 설명합니다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Enter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를 누르면 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Play Scene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로 넘어갑니다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  <a:p>
              <a:pPr algn="just"/>
              <a:endParaRPr lang="en-US" altLang="ko-KR" sz="13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just"/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아래 표에 있는 오브젝트들로 이루어져 있습니다</a:t>
              </a:r>
              <a:r>
                <a:rPr lang="en-US" altLang="ko-KR" sz="13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.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521E835-6B22-48DA-A84C-0BC052FE96AD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84628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26D0A66-9287-4F49-B3D1-473EDD6EA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381207"/>
              </p:ext>
            </p:extLst>
          </p:nvPr>
        </p:nvGraphicFramePr>
        <p:xfrm>
          <a:off x="6331322" y="3689116"/>
          <a:ext cx="4064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2923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7656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43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Text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게임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89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greenPlayer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디자인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540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BG_Space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배경화면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7646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7A7D73-340A-4CF6-B35A-A45DAA57F55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26E42B-6208-418F-8893-1E6D4F4E214D}"/>
                </a:ext>
              </a:extLst>
            </p:cNvPr>
            <p:cNvSpPr txBox="1"/>
            <p:nvPr/>
          </p:nvSpPr>
          <p:spPr>
            <a:xfrm>
              <a:off x="682196" y="-943153"/>
              <a:ext cx="1576513" cy="703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Contents 2</a:t>
              </a:r>
            </a:p>
            <a:p>
              <a:pPr algn="ctr"/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게임의 흐름도 및</a:t>
              </a:r>
              <a:endParaRPr lang="en-US" altLang="ko-KR" sz="15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/>
              <a:r>
                <a:rPr lang="en-US" altLang="ko-KR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Scene</a:t>
              </a:r>
              <a:r>
                <a:rPr lang="ko-KR" altLang="en-US" sz="15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굴림" panose="020B0600000101010101" pitchFamily="50" charset="-127"/>
                  <a:ea typeface="굴림" panose="020B0600000101010101" pitchFamily="50" charset="-127"/>
                </a:rPr>
                <a:t> 소개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49E4B1D-4E15-47FE-B2C0-B25352FEF412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3" name="녹화_2020_06_22_21_08_43_536">
            <a:hlinkClick r:id="" action="ppaction://media"/>
            <a:extLst>
              <a:ext uri="{FF2B5EF4-FFF2-40B4-BE49-F238E27FC236}">
                <a16:creationId xmlns:a16="http://schemas.microsoft.com/office/drawing/2014/main" id="{884B5ED5-3CF4-489B-83AF-DE09FBB93B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436" y="1795651"/>
            <a:ext cx="4868516" cy="24011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00EE0-4C7C-4240-AACF-146197BC91C2}"/>
              </a:ext>
            </a:extLst>
          </p:cNvPr>
          <p:cNvSpPr txBox="1"/>
          <p:nvPr/>
        </p:nvSpPr>
        <p:spPr>
          <a:xfrm>
            <a:off x="989902" y="4246130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동영상 파일입니다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548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1200" dirty="0" smtClean="0">
            <a:ln>
              <a:solidFill>
                <a:schemeClr val="tx1">
                  <a:alpha val="30000"/>
                </a:schemeClr>
              </a:solidFill>
            </a:ln>
            <a:effectLst/>
            <a:latin typeface="KoPub돋움체 Light" panose="02020603020101020101" pitchFamily="18" charset="-127"/>
            <a:ea typeface="KoPub돋움체 Light" panose="02020603020101020101" pitchFamily="18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2904</Words>
  <Application>Microsoft Office PowerPoint</Application>
  <PresentationFormat>와이드스크린</PresentationFormat>
  <Paragraphs>580</Paragraphs>
  <Slides>51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HY견고딕</vt:lpstr>
      <vt:lpstr>HY헤드라인M</vt:lpstr>
      <vt:lpstr>KoPub돋움체 Light</vt:lpstr>
      <vt:lpstr>굴림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heeseong park</cp:lastModifiedBy>
  <cp:revision>388</cp:revision>
  <dcterms:created xsi:type="dcterms:W3CDTF">2017-11-16T00:50:54Z</dcterms:created>
  <dcterms:modified xsi:type="dcterms:W3CDTF">2020-06-23T00:58:15Z</dcterms:modified>
</cp:coreProperties>
</file>